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48"/>
  </p:notesMasterIdLst>
  <p:sldIdLst>
    <p:sldId id="256" r:id="rId2"/>
    <p:sldId id="257" r:id="rId3"/>
    <p:sldId id="274" r:id="rId4"/>
    <p:sldId id="258" r:id="rId5"/>
    <p:sldId id="266" r:id="rId6"/>
    <p:sldId id="265" r:id="rId7"/>
    <p:sldId id="267" r:id="rId8"/>
    <p:sldId id="268" r:id="rId9"/>
    <p:sldId id="291" r:id="rId10"/>
    <p:sldId id="269" r:id="rId11"/>
    <p:sldId id="270" r:id="rId12"/>
    <p:sldId id="271" r:id="rId13"/>
    <p:sldId id="272" r:id="rId14"/>
    <p:sldId id="273" r:id="rId15"/>
    <p:sldId id="294" r:id="rId16"/>
    <p:sldId id="297" r:id="rId17"/>
    <p:sldId id="295" r:id="rId18"/>
    <p:sldId id="307" r:id="rId19"/>
    <p:sldId id="298" r:id="rId20"/>
    <p:sldId id="296" r:id="rId21"/>
    <p:sldId id="293" r:id="rId22"/>
    <p:sldId id="299" r:id="rId23"/>
    <p:sldId id="300" r:id="rId24"/>
    <p:sldId id="279" r:id="rId25"/>
    <p:sldId id="277" r:id="rId26"/>
    <p:sldId id="301" r:id="rId27"/>
    <p:sldId id="281" r:id="rId28"/>
    <p:sldId id="282" r:id="rId29"/>
    <p:sldId id="283" r:id="rId30"/>
    <p:sldId id="284" r:id="rId31"/>
    <p:sldId id="285" r:id="rId32"/>
    <p:sldId id="287" r:id="rId33"/>
    <p:sldId id="286" r:id="rId34"/>
    <p:sldId id="288" r:id="rId35"/>
    <p:sldId id="289" r:id="rId36"/>
    <p:sldId id="290" r:id="rId37"/>
    <p:sldId id="302" r:id="rId38"/>
    <p:sldId id="278" r:id="rId39"/>
    <p:sldId id="303" r:id="rId40"/>
    <p:sldId id="304" r:id="rId41"/>
    <p:sldId id="306" r:id="rId42"/>
    <p:sldId id="305" r:id="rId43"/>
    <p:sldId id="308" r:id="rId44"/>
    <p:sldId id="309" r:id="rId45"/>
    <p:sldId id="310" r:id="rId46"/>
    <p:sldId id="264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matthew" initials="Km" lastIdx="1" clrIdx="0"/>
  <p:cmAuthor id="2" name="김 지민" initials="김지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1589" autoAdjust="0"/>
  </p:normalViewPr>
  <p:slideViewPr>
    <p:cSldViewPr snapToGrid="0">
      <p:cViewPr varScale="1">
        <p:scale>
          <a:sx n="48" d="100"/>
          <a:sy n="48" d="100"/>
        </p:scale>
        <p:origin x="62" y="523"/>
      </p:cViewPr>
      <p:guideLst>
        <p:guide orient="horz" pos="2159"/>
        <p:guide pos="383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925AF4-8EB6-4AC5-A4B7-5FD35420BADA}">
      <dgm:prSet custT="1"/>
      <dgm:spPr/>
      <dgm:t>
        <a:bodyPr/>
        <a:lstStyle/>
        <a:p>
          <a:r>
            <a:rPr lang="ko-KR" altLang="en-US" sz="2400" dirty="0"/>
            <a:t>지문 인식</a:t>
          </a:r>
          <a:endParaRPr lang="en-US" sz="2400" dirty="0"/>
        </a:p>
      </dgm:t>
    </dgm:pt>
    <dgm:pt modelId="{C0414D15-F14A-408C-895F-11D16BC1EA65}" type="parTrans" cxnId="{B6D4D69F-4D75-41CE-ADE6-FD2BCF0DEB21}">
      <dgm:prSet/>
      <dgm:spPr/>
      <dgm:t>
        <a:bodyPr/>
        <a:lstStyle/>
        <a:p>
          <a:endParaRPr lang="en-US"/>
        </a:p>
      </dgm:t>
    </dgm:pt>
    <dgm:pt modelId="{00ACA80D-B32E-4BED-8F51-38482607EE8B}" type="sibTrans" cxnId="{B6D4D69F-4D75-41CE-ADE6-FD2BCF0DEB21}">
      <dgm:prSet/>
      <dgm:spPr/>
      <dgm:t>
        <a:bodyPr/>
        <a:lstStyle/>
        <a:p>
          <a:endParaRPr lang="en-US"/>
        </a:p>
      </dgm:t>
    </dgm:pt>
    <dgm:pt modelId="{1863767A-4368-45EA-9B3D-CD249A91F10E}">
      <dgm:prSet custT="1"/>
      <dgm:spPr/>
      <dgm:t>
        <a:bodyPr/>
        <a:lstStyle/>
        <a:p>
          <a:r>
            <a:rPr lang="ko-KR" altLang="en-US" sz="2400" dirty="0"/>
            <a:t>정맥 인식</a:t>
          </a:r>
          <a:endParaRPr lang="en-US" sz="2400" dirty="0"/>
        </a:p>
      </dgm:t>
    </dgm:pt>
    <dgm:pt modelId="{0A93F9CA-E247-4084-B4BC-AE6EDFB60996}" type="parTrans" cxnId="{916CCB79-7FE7-4BF0-9D43-093004FE43F0}">
      <dgm:prSet/>
      <dgm:spPr/>
      <dgm:t>
        <a:bodyPr/>
        <a:lstStyle/>
        <a:p>
          <a:endParaRPr lang="en-US"/>
        </a:p>
      </dgm:t>
    </dgm:pt>
    <dgm:pt modelId="{49F99CDB-BBCC-4F74-9376-EE70F76C7F33}" type="sibTrans" cxnId="{916CCB79-7FE7-4BF0-9D43-093004FE43F0}">
      <dgm:prSet/>
      <dgm:spPr/>
      <dgm:t>
        <a:bodyPr/>
        <a:lstStyle/>
        <a:p>
          <a:endParaRPr lang="en-US"/>
        </a:p>
      </dgm:t>
    </dgm:pt>
    <dgm:pt modelId="{F7E5D35E-38E6-460C-92FF-853289238152}">
      <dgm:prSet custT="1"/>
      <dgm:spPr/>
      <dgm:t>
        <a:bodyPr/>
        <a:lstStyle/>
        <a:p>
          <a:r>
            <a:rPr lang="ko-KR" sz="2400" dirty="0"/>
            <a:t>얼굴</a:t>
          </a:r>
          <a:r>
            <a:rPr lang="en-US" altLang="ko-KR" sz="2400" dirty="0"/>
            <a:t> </a:t>
          </a:r>
          <a:r>
            <a:rPr lang="ko-KR" altLang="en-US" sz="2400" dirty="0"/>
            <a:t>인식</a:t>
          </a:r>
          <a:endParaRPr lang="en-US" sz="2400" dirty="0"/>
        </a:p>
      </dgm:t>
    </dgm:pt>
    <dgm:pt modelId="{38EC8F72-D5F6-4E49-B0EE-7CD0D8666219}" type="parTrans" cxnId="{200EDBDF-2246-4765-BA15-9902BB71A774}">
      <dgm:prSet/>
      <dgm:spPr/>
      <dgm:t>
        <a:bodyPr/>
        <a:lstStyle/>
        <a:p>
          <a:endParaRPr lang="en-US"/>
        </a:p>
      </dgm:t>
    </dgm:pt>
    <dgm:pt modelId="{0D63FC7B-038E-49F9-AAA1-5CE66F5EFFB8}" type="sibTrans" cxnId="{200EDBDF-2246-4765-BA15-9902BB71A774}">
      <dgm:prSet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  <dgm:pt modelId="{C5537413-A480-45F3-A7CF-00EC5E756CC1}" type="pres">
      <dgm:prSet presAssocID="{86925AF4-8EB6-4AC5-A4B7-5FD35420BADA}" presName="compNode" presStyleCnt="0"/>
      <dgm:spPr/>
    </dgm:pt>
    <dgm:pt modelId="{AE41C502-6EDD-4EAA-A253-4AB2FBFBEDC8}" type="pres">
      <dgm:prSet presAssocID="{86925AF4-8EB6-4AC5-A4B7-5FD35420BA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751D534-D288-4A67-BDC9-36DFA1D48A6E}" type="pres">
      <dgm:prSet presAssocID="{86925AF4-8EB6-4AC5-A4B7-5FD35420BADA}" presName="spaceRect" presStyleCnt="0"/>
      <dgm:spPr/>
    </dgm:pt>
    <dgm:pt modelId="{D9D54E90-6BBE-4F88-A5ED-F5F776D6CBC5}" type="pres">
      <dgm:prSet presAssocID="{86925AF4-8EB6-4AC5-A4B7-5FD35420BADA}" presName="textRect" presStyleLbl="revTx" presStyleIdx="0" presStyleCnt="3">
        <dgm:presLayoutVars>
          <dgm:chMax val="1"/>
          <dgm:chPref val="1"/>
        </dgm:presLayoutVars>
      </dgm:prSet>
      <dgm:spPr/>
    </dgm:pt>
    <dgm:pt modelId="{17B3221A-9DC6-4925-A26D-F5EA87514E7A}" type="pres">
      <dgm:prSet presAssocID="{00ACA80D-B32E-4BED-8F51-38482607EE8B}" presName="sibTrans" presStyleCnt="0"/>
      <dgm:spPr/>
    </dgm:pt>
    <dgm:pt modelId="{805D7A03-3ABA-4FB7-AE3E-FAFFD6B7FE3D}" type="pres">
      <dgm:prSet presAssocID="{1863767A-4368-45EA-9B3D-CD249A91F10E}" presName="compNode" presStyleCnt="0"/>
      <dgm:spPr/>
    </dgm:pt>
    <dgm:pt modelId="{9659BD10-E368-495F-B939-1DACABD828AC}" type="pres">
      <dgm:prSet presAssocID="{1863767A-4368-45EA-9B3D-CD249A91F10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2A556F-92A4-4E15-9B8E-4C15F641E0E0}" type="pres">
      <dgm:prSet presAssocID="{1863767A-4368-45EA-9B3D-CD249A91F10E}" presName="spaceRect" presStyleCnt="0"/>
      <dgm:spPr/>
    </dgm:pt>
    <dgm:pt modelId="{0ED92658-E833-42F9-9560-76C09A46E203}" type="pres">
      <dgm:prSet presAssocID="{1863767A-4368-45EA-9B3D-CD249A91F10E}" presName="textRect" presStyleLbl="revTx" presStyleIdx="1" presStyleCnt="3">
        <dgm:presLayoutVars>
          <dgm:chMax val="1"/>
          <dgm:chPref val="1"/>
        </dgm:presLayoutVars>
      </dgm:prSet>
      <dgm:spPr/>
    </dgm:pt>
    <dgm:pt modelId="{E3EAD3C2-F6C2-4B96-940A-D9BC9D438132}" type="pres">
      <dgm:prSet presAssocID="{49F99CDB-BBCC-4F74-9376-EE70F76C7F33}" presName="sibTrans" presStyleCnt="0"/>
      <dgm:spPr/>
    </dgm:pt>
    <dgm:pt modelId="{EAEB6DEC-1CA7-4386-A06A-897DF11F6D76}" type="pres">
      <dgm:prSet presAssocID="{F7E5D35E-38E6-460C-92FF-853289238152}" presName="compNode" presStyleCnt="0"/>
      <dgm:spPr/>
    </dgm:pt>
    <dgm:pt modelId="{7E05496C-9C6F-4AC5-9235-4141B5501577}" type="pres">
      <dgm:prSet presAssocID="{F7E5D35E-38E6-460C-92FF-8532892381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C5EB083F-2A1E-4968-BE3F-DF3B7AF65618}" type="pres">
      <dgm:prSet presAssocID="{F7E5D35E-38E6-460C-92FF-853289238152}" presName="spaceRect" presStyleCnt="0"/>
      <dgm:spPr/>
    </dgm:pt>
    <dgm:pt modelId="{C73EE91D-F4AF-4FE6-BCE7-D6B8B8916738}" type="pres">
      <dgm:prSet presAssocID="{F7E5D35E-38E6-460C-92FF-8532892381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FE36A01-9EBD-4D81-96A0-30F5E9E046CB}" type="presOf" srcId="{86925AF4-8EB6-4AC5-A4B7-5FD35420BADA}" destId="{D9D54E90-6BBE-4F88-A5ED-F5F776D6CBC5}" srcOrd="0" destOrd="0" presId="urn:microsoft.com/office/officeart/2018/2/layout/IconLabelList"/>
    <dgm:cxn modelId="{335BFE5D-1FBB-488D-A8CF-558E080F3C8B}" type="presOf" srcId="{1863767A-4368-45EA-9B3D-CD249A91F10E}" destId="{0ED92658-E833-42F9-9560-76C09A46E203}" srcOrd="0" destOrd="0" presId="urn:microsoft.com/office/officeart/2018/2/layout/IconLabelList"/>
    <dgm:cxn modelId="{916CCB79-7FE7-4BF0-9D43-093004FE43F0}" srcId="{22768212-CC69-4F49-BADC-B08BA63CA379}" destId="{1863767A-4368-45EA-9B3D-CD249A91F10E}" srcOrd="1" destOrd="0" parTransId="{0A93F9CA-E247-4084-B4BC-AE6EDFB60996}" sibTransId="{49F99CDB-BBCC-4F74-9376-EE70F76C7F33}"/>
    <dgm:cxn modelId="{B6D4D69F-4D75-41CE-ADE6-FD2BCF0DEB21}" srcId="{22768212-CC69-4F49-BADC-B08BA63CA379}" destId="{86925AF4-8EB6-4AC5-A4B7-5FD35420BADA}" srcOrd="0" destOrd="0" parTransId="{C0414D15-F14A-408C-895F-11D16BC1EA65}" sibTransId="{00ACA80D-B32E-4BED-8F51-38482607EE8B}"/>
    <dgm:cxn modelId="{82BB00BB-3CE1-4FE0-A1E2-18F3E8FA92EF}" type="presOf" srcId="{22768212-CC69-4F49-BADC-B08BA63CA379}" destId="{9E20EC33-CBB7-48F5-B41B-885ECBACD7F2}" srcOrd="0" destOrd="0" presId="urn:microsoft.com/office/officeart/2018/2/layout/IconLabelList"/>
    <dgm:cxn modelId="{923C6FBE-1DCC-4B86-9FE2-604DBC2E6BF9}" type="presOf" srcId="{F7E5D35E-38E6-460C-92FF-853289238152}" destId="{C73EE91D-F4AF-4FE6-BCE7-D6B8B8916738}" srcOrd="0" destOrd="0" presId="urn:microsoft.com/office/officeart/2018/2/layout/IconLabelList"/>
    <dgm:cxn modelId="{200EDBDF-2246-4765-BA15-9902BB71A774}" srcId="{22768212-CC69-4F49-BADC-B08BA63CA379}" destId="{F7E5D35E-38E6-460C-92FF-853289238152}" srcOrd="2" destOrd="0" parTransId="{38EC8F72-D5F6-4E49-B0EE-7CD0D8666219}" sibTransId="{0D63FC7B-038E-49F9-AAA1-5CE66F5EFFB8}"/>
    <dgm:cxn modelId="{CBBB9963-BCBE-4307-9F83-60676D36E138}" type="presParOf" srcId="{9E20EC33-CBB7-48F5-B41B-885ECBACD7F2}" destId="{C5537413-A480-45F3-A7CF-00EC5E756CC1}" srcOrd="0" destOrd="0" presId="urn:microsoft.com/office/officeart/2018/2/layout/IconLabelList"/>
    <dgm:cxn modelId="{AA4BA701-8D00-4E16-BEDF-544A83A95665}" type="presParOf" srcId="{C5537413-A480-45F3-A7CF-00EC5E756CC1}" destId="{AE41C502-6EDD-4EAA-A253-4AB2FBFBEDC8}" srcOrd="0" destOrd="0" presId="urn:microsoft.com/office/officeart/2018/2/layout/IconLabelList"/>
    <dgm:cxn modelId="{49E5DAC6-7A1B-47BF-A94F-15D228D9EE9E}" type="presParOf" srcId="{C5537413-A480-45F3-A7CF-00EC5E756CC1}" destId="{C751D534-D288-4A67-BDC9-36DFA1D48A6E}" srcOrd="1" destOrd="0" presId="urn:microsoft.com/office/officeart/2018/2/layout/IconLabelList"/>
    <dgm:cxn modelId="{B6FA8FB4-11B5-42A0-93A4-D61F4BD0924B}" type="presParOf" srcId="{C5537413-A480-45F3-A7CF-00EC5E756CC1}" destId="{D9D54E90-6BBE-4F88-A5ED-F5F776D6CBC5}" srcOrd="2" destOrd="0" presId="urn:microsoft.com/office/officeart/2018/2/layout/IconLabelList"/>
    <dgm:cxn modelId="{B8A06162-0BE4-43DB-B4E0-4A8D3191C489}" type="presParOf" srcId="{9E20EC33-CBB7-48F5-B41B-885ECBACD7F2}" destId="{17B3221A-9DC6-4925-A26D-F5EA87514E7A}" srcOrd="1" destOrd="0" presId="urn:microsoft.com/office/officeart/2018/2/layout/IconLabelList"/>
    <dgm:cxn modelId="{F6EE3FAA-3D03-44E0-AB97-E40BE9052E90}" type="presParOf" srcId="{9E20EC33-CBB7-48F5-B41B-885ECBACD7F2}" destId="{805D7A03-3ABA-4FB7-AE3E-FAFFD6B7FE3D}" srcOrd="2" destOrd="0" presId="urn:microsoft.com/office/officeart/2018/2/layout/IconLabelList"/>
    <dgm:cxn modelId="{E5858E7B-C189-437D-9756-31AC15A22044}" type="presParOf" srcId="{805D7A03-3ABA-4FB7-AE3E-FAFFD6B7FE3D}" destId="{9659BD10-E368-495F-B939-1DACABD828AC}" srcOrd="0" destOrd="0" presId="urn:microsoft.com/office/officeart/2018/2/layout/IconLabelList"/>
    <dgm:cxn modelId="{4A780BF5-3847-40C1-9131-444AE1E426E3}" type="presParOf" srcId="{805D7A03-3ABA-4FB7-AE3E-FAFFD6B7FE3D}" destId="{4F2A556F-92A4-4E15-9B8E-4C15F641E0E0}" srcOrd="1" destOrd="0" presId="urn:microsoft.com/office/officeart/2018/2/layout/IconLabelList"/>
    <dgm:cxn modelId="{3414D163-9EA4-4D94-ABA9-1C70C89709F8}" type="presParOf" srcId="{805D7A03-3ABA-4FB7-AE3E-FAFFD6B7FE3D}" destId="{0ED92658-E833-42F9-9560-76C09A46E203}" srcOrd="2" destOrd="0" presId="urn:microsoft.com/office/officeart/2018/2/layout/IconLabelList"/>
    <dgm:cxn modelId="{B0A4432C-8C1E-43A6-B388-B9BC8114DD8F}" type="presParOf" srcId="{9E20EC33-CBB7-48F5-B41B-885ECBACD7F2}" destId="{E3EAD3C2-F6C2-4B96-940A-D9BC9D438132}" srcOrd="3" destOrd="0" presId="urn:microsoft.com/office/officeart/2018/2/layout/IconLabelList"/>
    <dgm:cxn modelId="{33BEFA90-7FDC-415D-B5E1-ECCE53127538}" type="presParOf" srcId="{9E20EC33-CBB7-48F5-B41B-885ECBACD7F2}" destId="{EAEB6DEC-1CA7-4386-A06A-897DF11F6D76}" srcOrd="4" destOrd="0" presId="urn:microsoft.com/office/officeart/2018/2/layout/IconLabelList"/>
    <dgm:cxn modelId="{0725035E-E3EC-4BA3-8202-AC40526C0C56}" type="presParOf" srcId="{EAEB6DEC-1CA7-4386-A06A-897DF11F6D76}" destId="{7E05496C-9C6F-4AC5-9235-4141B5501577}" srcOrd="0" destOrd="0" presId="urn:microsoft.com/office/officeart/2018/2/layout/IconLabelList"/>
    <dgm:cxn modelId="{764B745A-BBD4-4C95-9C2D-DF7BEAAFE0CA}" type="presParOf" srcId="{EAEB6DEC-1CA7-4386-A06A-897DF11F6D76}" destId="{C5EB083F-2A1E-4968-BE3F-DF3B7AF65618}" srcOrd="1" destOrd="0" presId="urn:microsoft.com/office/officeart/2018/2/layout/IconLabelList"/>
    <dgm:cxn modelId="{76F88815-3931-4FA8-80C8-D665818CE10A}" type="presParOf" srcId="{EAEB6DEC-1CA7-4386-A06A-897DF11F6D76}" destId="{C73EE91D-F4AF-4FE6-BCE7-D6B8B89167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768212-CC69-4F49-BADC-B08BA63CA3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0EC33-CBB7-48F5-B41B-885ECBACD7F2}" type="pres">
      <dgm:prSet presAssocID="{22768212-CC69-4F49-BADC-B08BA63CA379}" presName="root" presStyleCnt="0">
        <dgm:presLayoutVars>
          <dgm:dir/>
          <dgm:resizeHandles val="exact"/>
        </dgm:presLayoutVars>
      </dgm:prSet>
      <dgm:spPr/>
    </dgm:pt>
  </dgm:ptLst>
  <dgm:cxnLst>
    <dgm:cxn modelId="{82BB00BB-3CE1-4FE0-A1E2-18F3E8FA92EF}" type="presOf" srcId="{22768212-CC69-4F49-BADC-B08BA63CA379}" destId="{9E20EC33-CBB7-48F5-B41B-885ECBACD7F2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1C502-6EDD-4EAA-A253-4AB2FBFBEDC8}">
      <dsp:nvSpPr>
        <dsp:cNvPr id="0" name=""/>
        <dsp:cNvSpPr/>
      </dsp:nvSpPr>
      <dsp:spPr>
        <a:xfrm>
          <a:off x="941481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4E90-6BBE-4F88-A5ED-F5F776D6CBC5}">
      <dsp:nvSpPr>
        <dsp:cNvPr id="0" name=""/>
        <dsp:cNvSpPr/>
      </dsp:nvSpPr>
      <dsp:spPr>
        <a:xfrm>
          <a:off x="55144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지문 인식</a:t>
          </a:r>
          <a:endParaRPr lang="en-US" sz="2400" kern="1200" dirty="0"/>
        </a:p>
      </dsp:txBody>
      <dsp:txXfrm>
        <a:off x="55144" y="2604236"/>
        <a:ext cx="3223045" cy="720000"/>
      </dsp:txXfrm>
    </dsp:sp>
    <dsp:sp modelId="{9659BD10-E368-495F-B939-1DACABD828AC}">
      <dsp:nvSpPr>
        <dsp:cNvPr id="0" name=""/>
        <dsp:cNvSpPr/>
      </dsp:nvSpPr>
      <dsp:spPr>
        <a:xfrm>
          <a:off x="4728559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92658-E833-42F9-9560-76C09A46E203}">
      <dsp:nvSpPr>
        <dsp:cNvPr id="0" name=""/>
        <dsp:cNvSpPr/>
      </dsp:nvSpPr>
      <dsp:spPr>
        <a:xfrm>
          <a:off x="3842222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정맥 인식</a:t>
          </a:r>
          <a:endParaRPr lang="en-US" sz="2400" kern="1200" dirty="0"/>
        </a:p>
      </dsp:txBody>
      <dsp:txXfrm>
        <a:off x="3842222" y="2604236"/>
        <a:ext cx="3223045" cy="720000"/>
      </dsp:txXfrm>
    </dsp:sp>
    <dsp:sp modelId="{7E05496C-9C6F-4AC5-9235-4141B5501577}">
      <dsp:nvSpPr>
        <dsp:cNvPr id="0" name=""/>
        <dsp:cNvSpPr/>
      </dsp:nvSpPr>
      <dsp:spPr>
        <a:xfrm>
          <a:off x="8515638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EE91D-F4AF-4FE6-BCE7-D6B8B8916738}">
      <dsp:nvSpPr>
        <dsp:cNvPr id="0" name=""/>
        <dsp:cNvSpPr/>
      </dsp:nvSpPr>
      <dsp:spPr>
        <a:xfrm>
          <a:off x="7629300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/>
            <a:t>얼굴</a:t>
          </a:r>
          <a:r>
            <a:rPr lang="en-US" altLang="ko-KR" sz="2400" kern="1200" dirty="0"/>
            <a:t> </a:t>
          </a:r>
          <a:r>
            <a:rPr lang="ko-KR" altLang="en-US" sz="2400" kern="1200" dirty="0"/>
            <a:t>인식</a:t>
          </a:r>
          <a:endParaRPr lang="en-US" sz="2400" kern="1200" dirty="0"/>
        </a:p>
      </dsp:txBody>
      <dsp:txXfrm>
        <a:off x="7629300" y="2604236"/>
        <a:ext cx="3223045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BC71888-B2CF-49A8-8A8A-753EAFDB0A59}" type="datetime1">
              <a:rPr lang="ko-KR" altLang="en-US"/>
              <a:pPr lvl="0">
                <a:defRPr/>
              </a:pPr>
              <a:t>2020-06-23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20CEED0-73F6-42C5-A1AF-AC6C40468C9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20CEED0-73F6-42C5-A1AF-AC6C40468C9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14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040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8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308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471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573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MB-LBP</a:t>
            </a:r>
            <a:r>
              <a:rPr lang="ko-KR" altLang="en-US" dirty="0"/>
              <a:t>는 임의의 크기의 영상 영역을 </a:t>
            </a:r>
            <a:r>
              <a:rPr lang="en-US" altLang="ko-KR" dirty="0"/>
              <a:t>3 x 3 </a:t>
            </a:r>
            <a:r>
              <a:rPr lang="ko-KR" altLang="en-US" dirty="0"/>
              <a:t>블록으로 분할한 후 각 블록평균에 대해 </a:t>
            </a:r>
            <a:r>
              <a:rPr lang="en-US" altLang="ko-KR" dirty="0"/>
              <a:t>LBP </a:t>
            </a:r>
            <a:r>
              <a:rPr lang="ko-KR" altLang="en-US" dirty="0"/>
              <a:t>인덱스를 계산하는 방법이다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이와 같이 픽셀 단위가 아닌 블록 단위의 </a:t>
            </a:r>
            <a:r>
              <a:rPr lang="en-US" altLang="ko-KR" dirty="0"/>
              <a:t>LBP</a:t>
            </a:r>
            <a:r>
              <a:rPr lang="ko-KR" altLang="en-US" dirty="0"/>
              <a:t>를 사용하면 큰 스케일의 </a:t>
            </a:r>
            <a:r>
              <a:rPr lang="ko-KR" altLang="en-US" dirty="0" err="1"/>
              <a:t>텍스쳐</a:t>
            </a:r>
            <a:r>
              <a:rPr lang="ko-KR" altLang="en-US" dirty="0"/>
              <a:t> 정보를 추출할 수 있으며 서로 다른 여러 스케일 및 영상 위치에 대해 </a:t>
            </a:r>
            <a:r>
              <a:rPr lang="en-US" altLang="ko-KR" dirty="0"/>
              <a:t>MB-LBP</a:t>
            </a:r>
            <a:r>
              <a:rPr lang="ko-KR" altLang="en-US" dirty="0"/>
              <a:t>를 계산하면 하나의 대상에 대해 다양한 </a:t>
            </a:r>
            <a:r>
              <a:rPr lang="en-US" altLang="ko-KR" dirty="0"/>
              <a:t>feature</a:t>
            </a:r>
            <a:r>
              <a:rPr lang="ko-KR" altLang="en-US" dirty="0"/>
              <a:t>를 추출할 수 있다는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이와 같이 하면 하나의 대상에 대해 무수하</a:t>
            </a:r>
            <a:r>
              <a:rPr lang="en-US" altLang="ko-KR" dirty="0"/>
              <a:t>(</a:t>
            </a:r>
            <a:r>
              <a:rPr lang="ko-KR" altLang="en-US" dirty="0"/>
              <a:t>거의 무한대</a:t>
            </a:r>
            <a:r>
              <a:rPr lang="en-US" altLang="ko-KR" dirty="0"/>
              <a:t>) </a:t>
            </a:r>
            <a:r>
              <a:rPr lang="ko-KR" altLang="en-US" dirty="0"/>
              <a:t>많은 </a:t>
            </a:r>
            <a:r>
              <a:rPr lang="en-US" altLang="ko-KR" dirty="0"/>
              <a:t>LBP feature</a:t>
            </a:r>
            <a:r>
              <a:rPr lang="ko-KR" altLang="en-US" dirty="0"/>
              <a:t>를 추출할 수 있는데</a:t>
            </a:r>
            <a:r>
              <a:rPr lang="en-US" altLang="ko-KR" dirty="0"/>
              <a:t>, </a:t>
            </a:r>
            <a:r>
              <a:rPr lang="ko-KR" altLang="en-US" dirty="0"/>
              <a:t>이들 중 </a:t>
            </a:r>
            <a:r>
              <a:rPr lang="ko-KR" altLang="en-US" dirty="0" err="1"/>
              <a:t>의미있는</a:t>
            </a:r>
            <a:r>
              <a:rPr lang="en-US" altLang="ko-KR" dirty="0"/>
              <a:t>(</a:t>
            </a:r>
            <a:r>
              <a:rPr lang="ko-KR" altLang="en-US" dirty="0"/>
              <a:t>식별력이 높은</a:t>
            </a:r>
            <a:r>
              <a:rPr lang="en-US" altLang="ko-KR" dirty="0"/>
              <a:t>) LBP feature</a:t>
            </a:r>
            <a:r>
              <a:rPr lang="ko-KR" altLang="en-US" dirty="0"/>
              <a:t>들을 자동으로 선정하기 위해 </a:t>
            </a:r>
            <a:r>
              <a:rPr lang="en-US" altLang="ko-KR" dirty="0"/>
              <a:t>AdaBoost</a:t>
            </a:r>
            <a:r>
              <a:rPr lang="ko-KR" altLang="en-US" dirty="0"/>
              <a:t>와 같은 학습 알고리즘이 적용된다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909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663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58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22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오늘 발표할 순서는 크게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주제 선정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개발환경 및 언어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설계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제한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사항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 계획으로 이루어져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20CEED0-73F6-42C5-A1AF-AC6C40468C98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098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74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987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MB-LBP</a:t>
            </a:r>
            <a:r>
              <a:rPr lang="ko-KR" altLang="en-US" dirty="0"/>
              <a:t>는 임의의 크기의 영상 영역을 </a:t>
            </a:r>
            <a:r>
              <a:rPr lang="en-US" altLang="ko-KR" dirty="0"/>
              <a:t>3 x 3 </a:t>
            </a:r>
            <a:r>
              <a:rPr lang="ko-KR" altLang="en-US" dirty="0"/>
              <a:t>블록으로 분할한 후 각 블록평균에 대해 </a:t>
            </a:r>
            <a:r>
              <a:rPr lang="en-US" altLang="ko-KR" dirty="0"/>
              <a:t>LBP </a:t>
            </a:r>
            <a:r>
              <a:rPr lang="ko-KR" altLang="en-US" dirty="0"/>
              <a:t>인덱스를 계산하는 방법이다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이와 같이 픽셀 단위가 아닌 블록 단위의 </a:t>
            </a:r>
            <a:r>
              <a:rPr lang="en-US" altLang="ko-KR" dirty="0"/>
              <a:t>LBP</a:t>
            </a:r>
            <a:r>
              <a:rPr lang="ko-KR" altLang="en-US" dirty="0"/>
              <a:t>를 사용하면 큰 스케일의 </a:t>
            </a:r>
            <a:r>
              <a:rPr lang="ko-KR" altLang="en-US" dirty="0" err="1"/>
              <a:t>텍스쳐</a:t>
            </a:r>
            <a:r>
              <a:rPr lang="ko-KR" altLang="en-US" dirty="0"/>
              <a:t> 정보를 추출할 수 있으며 서로 다른 여러 스케일 및 영상 위치에 대해 </a:t>
            </a:r>
            <a:r>
              <a:rPr lang="en-US" altLang="ko-KR" dirty="0"/>
              <a:t>MB-LBP</a:t>
            </a:r>
            <a:r>
              <a:rPr lang="ko-KR" altLang="en-US" dirty="0"/>
              <a:t>를 계산하면 하나의 대상에 대해 다양한 </a:t>
            </a:r>
            <a:r>
              <a:rPr lang="en-US" altLang="ko-KR" dirty="0"/>
              <a:t>feature</a:t>
            </a:r>
            <a:r>
              <a:rPr lang="ko-KR" altLang="en-US" dirty="0"/>
              <a:t>를 추출할 수 있다는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이와 같이 하면 하나의 대상에 대해 무수하</a:t>
            </a:r>
            <a:r>
              <a:rPr lang="en-US" altLang="ko-KR" dirty="0"/>
              <a:t>(</a:t>
            </a:r>
            <a:r>
              <a:rPr lang="ko-KR" altLang="en-US" dirty="0"/>
              <a:t>거의 무한대</a:t>
            </a:r>
            <a:r>
              <a:rPr lang="en-US" altLang="ko-KR" dirty="0"/>
              <a:t>) </a:t>
            </a:r>
            <a:r>
              <a:rPr lang="ko-KR" altLang="en-US" dirty="0"/>
              <a:t>많은 </a:t>
            </a:r>
            <a:r>
              <a:rPr lang="en-US" altLang="ko-KR" dirty="0"/>
              <a:t>LBP feature</a:t>
            </a:r>
            <a:r>
              <a:rPr lang="ko-KR" altLang="en-US" dirty="0"/>
              <a:t>를 추출할 수 있는데</a:t>
            </a:r>
            <a:r>
              <a:rPr lang="en-US" altLang="ko-KR" dirty="0"/>
              <a:t>, </a:t>
            </a:r>
            <a:r>
              <a:rPr lang="ko-KR" altLang="en-US" dirty="0"/>
              <a:t>이들 중 </a:t>
            </a:r>
            <a:r>
              <a:rPr lang="ko-KR" altLang="en-US" dirty="0" err="1"/>
              <a:t>의미있는</a:t>
            </a:r>
            <a:r>
              <a:rPr lang="en-US" altLang="ko-KR" dirty="0"/>
              <a:t>(</a:t>
            </a:r>
            <a:r>
              <a:rPr lang="ko-KR" altLang="en-US" dirty="0"/>
              <a:t>식별력이 높은</a:t>
            </a:r>
            <a:r>
              <a:rPr lang="en-US" altLang="ko-KR" dirty="0"/>
              <a:t>) LBP feature</a:t>
            </a:r>
            <a:r>
              <a:rPr lang="ko-KR" altLang="en-US" dirty="0"/>
              <a:t>들을 자동으로 선정하기 위해 </a:t>
            </a:r>
            <a:r>
              <a:rPr lang="en-US" altLang="ko-KR" dirty="0"/>
              <a:t>AdaBoost</a:t>
            </a:r>
            <a:r>
              <a:rPr lang="ko-KR" altLang="en-US" dirty="0"/>
              <a:t>와 같은 학습 알고리즘이 적용된다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643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/>
              <a:t>Ex)</a:t>
            </a:r>
            <a:r>
              <a:rPr lang="ko-KR" altLang="en-US" sz="9600" dirty="0"/>
              <a:t> </a:t>
            </a:r>
            <a:r>
              <a:rPr lang="en-US" altLang="ko-KR" sz="9600" dirty="0"/>
              <a:t>24 x 24 </a:t>
            </a:r>
            <a:r>
              <a:rPr lang="ko-KR" altLang="en-US" sz="9600" dirty="0"/>
              <a:t>크기의 윈도우라면  </a:t>
            </a:r>
            <a:r>
              <a:rPr lang="en-US" altLang="ko-KR" sz="9600" dirty="0"/>
              <a:t>160000 </a:t>
            </a:r>
            <a:r>
              <a:rPr lang="ko-KR" altLang="en-US" sz="9600" dirty="0"/>
              <a:t>개 이상의 </a:t>
            </a:r>
            <a:r>
              <a:rPr lang="ko-KR" altLang="en-US" sz="9600" dirty="0" err="1"/>
              <a:t>하르</a:t>
            </a:r>
            <a:r>
              <a:rPr lang="ko-KR" altLang="en-US" sz="9600" dirty="0"/>
              <a:t> 특징을 구함</a:t>
            </a:r>
            <a:r>
              <a:rPr lang="en-US" altLang="ko-KR" sz="9600" dirty="0"/>
              <a:t>. 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382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910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2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34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03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16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497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830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852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72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28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303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391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330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556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556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011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20CEED0-73F6-42C5-A1AF-AC6C40468C98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709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000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439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906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478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75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48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04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835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94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CEED0-73F6-42C5-A1AF-AC6C40468C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14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83F69-27DC-480B-8270-3048A8930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9DED45-0A33-46A7-AC1D-7BAC48476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14CC10-F0CB-4888-8FE6-5BB187B1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EA1BF-4151-4B17-A648-00B855F5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BE6C1-AD5D-4691-87A8-12CCB453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51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AE596-9CF3-4AEA-886C-CBD5123F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5E1DC8-05C3-4748-B194-BCC004FC3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932D2-8F2D-4EEA-A45D-13E01CD7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F2CE8-486D-48F7-8BAC-5CDF51C20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B675-7591-4585-9A3A-488C8B7D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95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779E7B-619A-4E14-90E7-55228C5EB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ACE7FA-D30E-478A-8C96-6A2E6F083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1BAE2-D40B-41DE-BA28-23D0FA9B5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91522B-CEB1-4F16-A742-5E2C4ECE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9EC9D-8BD7-4F6D-8804-97535C3E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D2738-780A-4183-8EBF-CA161A03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B318BC-8925-4A9B-995F-6DF46EE81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47B747-72B6-4AD0-88AA-402A21ED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F89F0-E50F-4C52-8A60-80D9949E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1438BF-1204-4F87-8891-026B75E1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4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AAE4-91F3-4362-86CA-86EBA6EF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3EC71D-733F-4DD7-8BD2-447C4DA0A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97560-3177-4C0C-B736-E8DC4517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021E1-30E3-420D-AC90-5D39CC70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605E2B-E7C5-4554-9248-B0EBBF41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08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D6405-08B9-41BE-8905-2CE601AF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6EE06-40DA-4311-90DA-7FF0D70FD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8BE88B-1FA0-4F20-B21B-3902388E7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90693-FFF2-4454-BE6D-F2F88ECA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E750B-2998-429B-BEED-FE75E429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89DABD-8AB1-4997-BFAE-0FD839F5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24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CB88-AD9B-4E35-91F0-DE71C1053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E8D823-4859-4576-AE62-916161BC7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D5388-2B69-45A2-A526-1EAC4CFE1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32E1DE-3005-4C8C-B346-512F12EF6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1C9F7C-D014-49D6-A855-BF2FB4E6D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C7BEC6-86B2-4290-8DAD-4EB50CFE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AA0A79-037B-446C-9009-9250DDCF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69475C-C769-4618-A516-F63D35EC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5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5B4A0-738C-4E3B-AFB0-F420388B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819249-CABF-4FB6-9D7A-7614D676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E4F7C7-8BDE-4500-9F3B-C7960D49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425642-648A-498C-A1E5-A4AD6FD2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3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DCA108-0486-4E37-9C6F-19C9D22E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11FDD2-09BE-4513-BDE9-A63346D0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82283B-4482-4545-A9CB-B81AB261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6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3CC71-BACF-4AD2-8267-16800B57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4A5D-B7BB-42CD-912B-712FA28BB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DB3E30-7CC3-484B-975C-23B90668B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5C7EAF-CCF6-4552-8A39-A914329D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8C6E5B-5A53-43D2-A2AF-CF31FE81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E18671-3861-42AA-BC44-E2B49C42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4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D2A79-5BDF-4731-A138-8B6FC770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21311F-EE23-4926-9C88-AD2030166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37220F-719A-44AE-9F82-D802BAFF5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64C548-3BFC-4F29-8C2E-4F4BA5F6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BAC8AB-4011-47DD-81C6-DB4BD69A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9C7A5-7B1F-4591-B7EC-9B930F94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9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B13B48-6F50-4C96-A845-14F2FC92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C00C5-56DC-49FF-A0AF-2CE16CA06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AC554-0DBC-4864-B1F7-52E60D4A9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59CE-1434-4ED3-BDFC-63708F70EA2A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7B3418-EAEF-4BD5-91AD-0D28578B1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633BD-F877-403D-8CB9-F75BC2218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6DF53-25EE-4AE7-A3A5-138DCC1C63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4.png"/><Relationship Id="rId5" Type="http://schemas.openxmlformats.org/officeDocument/2006/relationships/hyperlink" Target="http://www.jobkorea.co.kr/Recruit/GI_Read/30855874" TargetMode="External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5463298"/>
            <a:ext cx="4665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7F4E3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SKY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심정용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김지민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7F4E3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윤기범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7F4E3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7F4E3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23019" y="3225464"/>
            <a:ext cx="3357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9EB50-7632-4FAE-811C-D9538E02DFAB}"/>
              </a:ext>
            </a:extLst>
          </p:cNvPr>
          <p:cNvSpPr txBox="1"/>
          <p:nvPr/>
        </p:nvSpPr>
        <p:spPr>
          <a:xfrm>
            <a:off x="4252467" y="2591165"/>
            <a:ext cx="349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Face Recognition 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12670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알고리즘 이란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66845AD-D7C6-43F2-BF20-865D7E3674CE}"/>
              </a:ext>
            </a:extLst>
          </p:cNvPr>
          <p:cNvSpPr txBox="1"/>
          <p:nvPr/>
        </p:nvSpPr>
        <p:spPr>
          <a:xfrm>
            <a:off x="1812897" y="1609453"/>
            <a:ext cx="800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 러닝기반의  오브젝트 검출 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래픽 6" descr="원형 순서도">
            <a:extLst>
              <a:ext uri="{FF2B5EF4-FFF2-40B4-BE49-F238E27FC236}">
                <a16:creationId xmlns:a16="http://schemas.microsoft.com/office/drawing/2014/main" id="{C02013D4-6C32-4207-B347-5C05221FC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8387" y="2825804"/>
            <a:ext cx="914400" cy="914400"/>
          </a:xfrm>
          <a:prstGeom prst="rect">
            <a:avLst/>
          </a:prstGeom>
        </p:spPr>
      </p:pic>
      <p:pic>
        <p:nvPicPr>
          <p:cNvPr id="24" name="그래픽 23" descr="원형 순서도">
            <a:extLst>
              <a:ext uri="{FF2B5EF4-FFF2-40B4-BE49-F238E27FC236}">
                <a16:creationId xmlns:a16="http://schemas.microsoft.com/office/drawing/2014/main" id="{8C20BE75-24E9-4236-AA23-34CB7D0B6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1677" y="2846070"/>
            <a:ext cx="914400" cy="914400"/>
          </a:xfrm>
          <a:prstGeom prst="rect">
            <a:avLst/>
          </a:prstGeom>
        </p:spPr>
      </p:pic>
      <p:pic>
        <p:nvPicPr>
          <p:cNvPr id="28" name="그래픽 27" descr="원형 순서도">
            <a:extLst>
              <a:ext uri="{FF2B5EF4-FFF2-40B4-BE49-F238E27FC236}">
                <a16:creationId xmlns:a16="http://schemas.microsoft.com/office/drawing/2014/main" id="{F1E90076-4394-4DDC-A2B1-25A206952A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4967" y="2846070"/>
            <a:ext cx="914400" cy="914400"/>
          </a:xfrm>
          <a:prstGeom prst="rect">
            <a:avLst/>
          </a:prstGeom>
        </p:spPr>
      </p:pic>
      <p:pic>
        <p:nvPicPr>
          <p:cNvPr id="29" name="그래픽 28" descr="원형 순서도">
            <a:extLst>
              <a:ext uri="{FF2B5EF4-FFF2-40B4-BE49-F238E27FC236}">
                <a16:creationId xmlns:a16="http://schemas.microsoft.com/office/drawing/2014/main" id="{A63888C8-B73F-438A-B953-2CA067D75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8257" y="284607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88C4B-D1EA-4D0E-9D9E-4B8814E2E6AD}"/>
              </a:ext>
            </a:extLst>
          </p:cNvPr>
          <p:cNvSpPr txBox="1"/>
          <p:nvPr/>
        </p:nvSpPr>
        <p:spPr>
          <a:xfrm>
            <a:off x="1414100" y="3760470"/>
            <a:ext cx="18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특징 선택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1484B0-F354-443B-99CF-C7BCEC0669DD}"/>
              </a:ext>
            </a:extLst>
          </p:cNvPr>
          <p:cNvSpPr txBox="1"/>
          <p:nvPr/>
        </p:nvSpPr>
        <p:spPr>
          <a:xfrm>
            <a:off x="4226452" y="3749347"/>
            <a:ext cx="18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적분 이미지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F24443-9EEA-4E6D-B8C1-2AEC226F76D8}"/>
              </a:ext>
            </a:extLst>
          </p:cNvPr>
          <p:cNvSpPr txBox="1"/>
          <p:nvPr/>
        </p:nvSpPr>
        <p:spPr>
          <a:xfrm>
            <a:off x="6728928" y="3621970"/>
            <a:ext cx="18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Adaboost Training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0A914B-00F0-4C8E-8FEA-BE75D687F543}"/>
              </a:ext>
            </a:extLst>
          </p:cNvPr>
          <p:cNvSpPr txBox="1"/>
          <p:nvPr/>
        </p:nvSpPr>
        <p:spPr>
          <a:xfrm>
            <a:off x="9407907" y="3621969"/>
            <a:ext cx="18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Cascading Classifiers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08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특징 선택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4EFB2E-4E0B-4A5D-9381-984F65C22C12}"/>
              </a:ext>
            </a:extLst>
          </p:cNvPr>
          <p:cNvSpPr txBox="1"/>
          <p:nvPr/>
        </p:nvSpPr>
        <p:spPr>
          <a:xfrm>
            <a:off x="689916" y="2528779"/>
            <a:ext cx="112783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모든 가능한 크기의 커널을 가지고 이미지 전체를 스캔하여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특징을 계산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특징이란 이미지를 스캔하면서 위치를 이동시키는 인접한 직사각형들의 영역내에 있는 픽셀의 합의 차이를 이용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 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사각 영역 내부의 픽셀들을 빨리 더하기 위해 적분 이미지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(integral image)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DE4C57-8055-4F27-A493-5C83F4DA8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426" y="4879215"/>
            <a:ext cx="3657600" cy="885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E16FAB-A6B1-4C6B-AAE7-1967B8B661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8497" y="4711026"/>
            <a:ext cx="3686175" cy="1085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774A98-107E-437B-8877-CFB5A4C40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2181" y="4807777"/>
            <a:ext cx="3533775" cy="1028700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9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적분 이미지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4EFB2E-4E0B-4A5D-9381-984F65C22C12}"/>
              </a:ext>
            </a:extLst>
          </p:cNvPr>
          <p:cNvSpPr txBox="1"/>
          <p:nvPr/>
        </p:nvSpPr>
        <p:spPr>
          <a:xfrm>
            <a:off x="1060582" y="1724134"/>
            <a:ext cx="11278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특징을 계산하려면 검은색 사각형과 흰색 사각형 아래에 있는 픽셀의 합을 구해야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픽셀의 합을 구하는 것을 빠르게 하기 위해서 적분 이미지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 integral image)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5EC324-F658-479C-BF1D-0F1483BA0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89" y="3027002"/>
            <a:ext cx="5448300" cy="1762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C3112C-FB7D-4BBB-8450-1253C1A6C7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8375" y="2841341"/>
            <a:ext cx="5619750" cy="2009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A6C07-79FD-4A49-AAE9-94720EF61EE2}"/>
              </a:ext>
            </a:extLst>
          </p:cNvPr>
          <p:cNvSpPr txBox="1"/>
          <p:nvPr/>
        </p:nvSpPr>
        <p:spPr>
          <a:xfrm>
            <a:off x="2100362" y="5145515"/>
            <a:ext cx="362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적분 이미지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DED51F-926D-42AF-86A0-923E31EA08E6}"/>
              </a:ext>
            </a:extLst>
          </p:cNvPr>
          <p:cNvSpPr txBox="1"/>
          <p:nvPr/>
        </p:nvSpPr>
        <p:spPr>
          <a:xfrm>
            <a:off x="8082879" y="5174491"/>
            <a:ext cx="362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적분 이미지 사용</a:t>
            </a:r>
          </a:p>
        </p:txBody>
      </p:sp>
    </p:spTree>
    <p:extLst>
      <p:ext uri="{BB962C8B-B14F-4D97-AF65-F5344CB8AC3E}">
        <p14:creationId xmlns:p14="http://schemas.microsoft.com/office/powerpoint/2010/main" val="1569229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Adaboost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Training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4EFB2E-4E0B-4A5D-9381-984F65C22C12}"/>
              </a:ext>
            </a:extLst>
          </p:cNvPr>
          <p:cNvSpPr txBox="1"/>
          <p:nvPr/>
        </p:nvSpPr>
        <p:spPr>
          <a:xfrm>
            <a:off x="472021" y="1671979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Ex)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24 x 24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크기의 윈도우를 사용시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160000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이상의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구하게 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따라서 얼굴 검출을 하는데 도움이 되는 의미 있는 특징을 골라내야 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때 처리 성능을 향상시키기 위해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Adaboost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최적의  특징을 선택하기 위해 모든 학습 이미지에  특징을 적용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  특징에 대해 얼굴이 포함된 이미지와 얼굴이 없는 이미지를 분류하기 위한 최적의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임계값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(threshold)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탐색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때 잘못 분류될 가능성이 있기 때문에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에러률이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낮은  특징을 선택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잘못 분류한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특징은 가중치를 증가시킴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이렇게 얻어진 가중치의 합으로 분류자를 얻는데 이를 통해 이미지를 분류할 수 있음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6A980-D9DF-4247-9E46-702ACCEE5D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4463" y="77636"/>
            <a:ext cx="40862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Cascade Classifier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D5B04-68E0-4F77-973F-E98B70789BA8}"/>
              </a:ext>
            </a:extLst>
          </p:cNvPr>
          <p:cNvSpPr txBox="1"/>
          <p:nvPr/>
        </p:nvSpPr>
        <p:spPr>
          <a:xfrm>
            <a:off x="1049911" y="1967696"/>
            <a:ext cx="99691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앞선 과정을 통해 구한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 중 얼굴이 없는 부분이 대부분 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이를 이용하면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계산량이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많아지므로 비효율적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있는 영역이 얼굴인지 아닌지를 단계별로 판단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낮은 단계에서는 짧은 시간을 할당하여 얼굴인지 아닌지 판단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높은 단계에서는 긴 시간을 할당하여 얼굴인지 아닌지 판단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이때 얼굴 영역이 아니라는 판정이 나면 바로 다음 위치로 윈도우를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 영역이라는 판정이 내려지면  현재 윈도우가 위치한 곳에 다음 단계의 특징을 적용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58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D2AB7-7226-46E5-AAEA-358497B66DB7}"/>
              </a:ext>
            </a:extLst>
          </p:cNvPr>
          <p:cNvSpPr txBox="1"/>
          <p:nvPr/>
        </p:nvSpPr>
        <p:spPr>
          <a:xfrm>
            <a:off x="689916" y="1305341"/>
            <a:ext cx="110361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알고리즘은 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 인식 등에 활용되는 아주 간단하면서도 효율적인 방법이고 단순한 밝기의 변화는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연산에 영향을 미치지 않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우리 프로젝트에서는 데이터 학습과 얼굴 검출에 사용됨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데이터셋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300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장일 때 학습시키는데 드는 시간은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2~3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초 정도로 매우 빠른 학습 속도를 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였음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LBPHFaceRecognizer_create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이용해 데이터셋의 패턴을 분석 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바탕으로 실시간 영상에서 유사도를 판별하여 출력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13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D2AB7-7226-46E5-AAEA-358497B66DB7}"/>
              </a:ext>
            </a:extLst>
          </p:cNvPr>
          <p:cNvSpPr txBox="1"/>
          <p:nvPr/>
        </p:nvSpPr>
        <p:spPr>
          <a:xfrm>
            <a:off x="484483" y="4340606"/>
            <a:ext cx="11707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채용한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있는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MB-LBP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기반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MB-LBP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임의의 크기의 영상 영역을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 x 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블록으로 분할한 후 각 블록평균에 대해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인덱스를 계산하는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71BFC11-8F9F-4796-88E7-0AA67E485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459957"/>
            <a:ext cx="6757572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62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65643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2FABCE-3AC5-438F-B0E0-B94845329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43" y="1394754"/>
            <a:ext cx="9699140" cy="381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14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65643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알고리즘의 비교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42255" y="1242539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299BE-D3FE-44E7-B6BF-896E2A8FB1A9}"/>
              </a:ext>
            </a:extLst>
          </p:cNvPr>
          <p:cNvSpPr txBox="1"/>
          <p:nvPr/>
        </p:nvSpPr>
        <p:spPr>
          <a:xfrm>
            <a:off x="1208982" y="1877073"/>
            <a:ext cx="95243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알고리즘은 성능 적으로는 서로 대체 될 수 있는 알고리즘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따라서 알고리즘의 성능보다는 각 알고리즘의 특성과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제공하는 학습된 데이터의 질로 어떤 알고리즘을 선택할 것 인지 정함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feature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기본적으로 물체의 기하학적 정보를 유지하며 영역 단위의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밝기차를 이용하기 때문에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영역 내부에서의 물체의 형태변화 및 약간의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위치변화를 어느정도 커버할 수 있는 특성을 가짐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26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65643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알고리즘의 비교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42255" y="1242539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299BE-D3FE-44E7-B6BF-896E2A8FB1A9}"/>
              </a:ext>
            </a:extLst>
          </p:cNvPr>
          <p:cNvSpPr txBox="1"/>
          <p:nvPr/>
        </p:nvSpPr>
        <p:spPr>
          <a:xfrm>
            <a:off x="961506" y="1520538"/>
            <a:ext cx="98459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</a:rPr>
              <a:t>하지만 영상의 </a:t>
            </a:r>
            <a:r>
              <a:rPr lang="en-US" altLang="ko-KR" dirty="0">
                <a:solidFill>
                  <a:prstClr val="black"/>
                </a:solidFill>
              </a:rPr>
              <a:t>contrast </a:t>
            </a:r>
            <a:r>
              <a:rPr lang="ko-KR" altLang="en-US" dirty="0">
                <a:solidFill>
                  <a:prstClr val="black"/>
                </a:solidFill>
              </a:rPr>
              <a:t>변화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광원의 방향 변화에 따른 영상 밝기 변화에 영향을 받으며 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    물체가 회전된 경우에는 검출이 힘들다는 단점을 가짐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</a:rPr>
              <a:t>이 중에서 광원의 방향 변화에 따른 영상 밝기변화에 영향을 받는 점은 실시간 영상처리로 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    사용하려는 이 프로젝트에는 맞지 않는다고 판단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</a:rPr>
              <a:t>또한 어느정도 패턴이 존재하는 객체 탐지에 좋은 </a:t>
            </a:r>
            <a:r>
              <a:rPr lang="en-US" altLang="ko-KR" dirty="0">
                <a:solidFill>
                  <a:prstClr val="black"/>
                </a:solidFill>
              </a:rPr>
              <a:t>LBP </a:t>
            </a:r>
            <a:r>
              <a:rPr lang="ko-KR" altLang="en-US" dirty="0">
                <a:solidFill>
                  <a:prstClr val="black"/>
                </a:solidFill>
              </a:rPr>
              <a:t>알고리즘의 특성상 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</a:rPr>
              <a:t>    이목구비라는 패턴이 존재하는 얼굴 탐지에 좋을 것이라고 판단 </a:t>
            </a:r>
            <a:br>
              <a:rPr lang="en-US" altLang="ko-KR" dirty="0">
                <a:solidFill>
                  <a:prstClr val="black"/>
                </a:solidFill>
              </a:rPr>
            </a:br>
            <a:endParaRPr lang="ko-KR" altLang="en-US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94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-1" y="0"/>
            <a:ext cx="15741322" cy="6906586"/>
            <a:chOff x="-1" y="0"/>
            <a:chExt cx="15741322" cy="6906586"/>
          </a:xfrm>
        </p:grpSpPr>
        <p:sp>
          <p:nvSpPr>
            <p:cNvPr id="50" name="이등변 삼각형 49"/>
            <p:cNvSpPr/>
            <p:nvPr userDrawn="1"/>
          </p:nvSpPr>
          <p:spPr>
            <a:xfrm flipH="1">
              <a:off x="-1" y="4927801"/>
              <a:ext cx="4762919" cy="1978785"/>
            </a:xfrm>
            <a:prstGeom prst="triangle">
              <a:avLst>
                <a:gd name="adj" fmla="val 100000"/>
              </a:avLst>
            </a:prstGeom>
            <a:solidFill>
              <a:srgbClr val="E05B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51" name="이등변 삼각형 50"/>
            <p:cNvSpPr/>
            <p:nvPr userDrawn="1"/>
          </p:nvSpPr>
          <p:spPr>
            <a:xfrm rot="16200000" flipH="1">
              <a:off x="9929448" y="460551"/>
              <a:ext cx="2723103" cy="1802001"/>
            </a:xfrm>
            <a:prstGeom prst="triangle">
              <a:avLst>
                <a:gd name="adj" fmla="val 0"/>
              </a:avLst>
            </a:prstGeom>
            <a:solidFill>
              <a:srgbClr val="73C0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52" name="원호 51"/>
            <p:cNvSpPr/>
            <p:nvPr userDrawn="1"/>
          </p:nvSpPr>
          <p:spPr>
            <a:xfrm rot="15986501">
              <a:off x="10700040" y="1392597"/>
              <a:ext cx="5042734" cy="5039828"/>
            </a:xfrm>
            <a:prstGeom prst="arc">
              <a:avLst>
                <a:gd name="adj1" fmla="val 12278318"/>
                <a:gd name="adj2" fmla="val 20519069"/>
              </a:avLst>
            </a:prstGeom>
            <a:ln w="136525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원호 52"/>
            <p:cNvSpPr/>
            <p:nvPr userDrawn="1"/>
          </p:nvSpPr>
          <p:spPr>
            <a:xfrm rot="15465643">
              <a:off x="10581468" y="1618663"/>
              <a:ext cx="5042734" cy="5039828"/>
            </a:xfrm>
            <a:prstGeom prst="arc">
              <a:avLst>
                <a:gd name="adj1" fmla="val 12745856"/>
                <a:gd name="adj2" fmla="val 14688863"/>
              </a:avLst>
            </a:prstGeom>
            <a:ln w="111125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6409" y="119524"/>
            <a:ext cx="22586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rgbClr val="240202"/>
                </a:solidFill>
                <a:latin typeface="나눔스퀘어 ExtraBold"/>
                <a:ea typeface="나눔스퀘어 ExtraBold"/>
              </a:rPr>
              <a:t>목차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18127" y="284657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30603" y="1706055"/>
            <a:ext cx="1791994" cy="1765945"/>
            <a:chOff x="2093773" y="2170444"/>
            <a:chExt cx="1404186" cy="1481074"/>
          </a:xfrm>
        </p:grpSpPr>
        <p:sp>
          <p:nvSpPr>
            <p:cNvPr id="6" name="타원 5"/>
            <p:cNvSpPr/>
            <p:nvPr/>
          </p:nvSpPr>
          <p:spPr>
            <a:xfrm>
              <a:off x="2428157" y="2270926"/>
              <a:ext cx="773724" cy="773724"/>
            </a:xfrm>
            <a:prstGeom prst="ellipse">
              <a:avLst/>
            </a:prstGeom>
            <a:noFill/>
            <a:ln w="101600">
              <a:solidFill>
                <a:srgbClr val="73C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원호 6"/>
            <p:cNvSpPr/>
            <p:nvPr/>
          </p:nvSpPr>
          <p:spPr>
            <a:xfrm rot="16200000">
              <a:off x="2317627" y="2170444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28155" y="2270920"/>
              <a:ext cx="738153" cy="634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1</a:t>
              </a:r>
              <a:endParaRPr lang="ko-KR" altLang="en-US" sz="440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93773" y="3315951"/>
              <a:ext cx="1404186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Introduction</a:t>
              </a:r>
              <a:endParaRPr lang="ko-KR" altLang="en-US" sz="20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38689" y="3892790"/>
            <a:ext cx="3171560" cy="1710895"/>
            <a:chOff x="3521800" y="2180492"/>
            <a:chExt cx="2485198" cy="1434905"/>
          </a:xfrm>
        </p:grpSpPr>
        <p:sp>
          <p:nvSpPr>
            <p:cNvPr id="22" name="타원 21"/>
            <p:cNvSpPr/>
            <p:nvPr/>
          </p:nvSpPr>
          <p:spPr>
            <a:xfrm>
              <a:off x="4437828" y="2270926"/>
              <a:ext cx="773724" cy="773724"/>
            </a:xfrm>
            <a:prstGeom prst="ellipse">
              <a:avLst/>
            </a:prstGeom>
            <a:noFill/>
            <a:ln w="1016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원호 33"/>
            <p:cNvSpPr/>
            <p:nvPr/>
          </p:nvSpPr>
          <p:spPr>
            <a:xfrm rot="16200000">
              <a:off x="4337345" y="2180492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53302" y="2270924"/>
              <a:ext cx="738153" cy="635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2</a:t>
              </a:r>
              <a:endParaRPr lang="ko-KR" altLang="en-US" sz="44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21800" y="3279830"/>
              <a:ext cx="2485198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얼굴 검출</a:t>
              </a:r>
              <a:endParaRPr lang="en-US" altLang="ko-KR" sz="20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66780" y="1714414"/>
            <a:ext cx="2674258" cy="1852729"/>
            <a:chOff x="5920147" y="2180492"/>
            <a:chExt cx="2095518" cy="1553859"/>
          </a:xfrm>
        </p:grpSpPr>
        <p:sp>
          <p:nvSpPr>
            <p:cNvPr id="23" name="타원 22"/>
            <p:cNvSpPr/>
            <p:nvPr/>
          </p:nvSpPr>
          <p:spPr>
            <a:xfrm>
              <a:off x="6447499" y="2270926"/>
              <a:ext cx="773724" cy="773724"/>
            </a:xfrm>
            <a:prstGeom prst="ellipse">
              <a:avLst/>
            </a:prstGeom>
            <a:noFill/>
            <a:ln w="101600">
              <a:solidFill>
                <a:srgbClr val="73C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 rot="16200000">
              <a:off x="6336967" y="2180492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77643" y="2270925"/>
              <a:ext cx="738153" cy="634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3</a:t>
              </a:r>
              <a:endParaRPr lang="ko-KR" altLang="en-US" sz="440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920147" y="3398784"/>
              <a:ext cx="2095518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 err="1"/>
                <a:t>Face_Recognition</a:t>
              </a:r>
              <a:endParaRPr lang="ko-KR" altLang="en-US" sz="20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40387" y="3892789"/>
            <a:ext cx="1811638" cy="1681660"/>
            <a:chOff x="8073948" y="2180492"/>
            <a:chExt cx="1419579" cy="1410385"/>
          </a:xfrm>
        </p:grpSpPr>
        <p:sp>
          <p:nvSpPr>
            <p:cNvPr id="24" name="타원 23"/>
            <p:cNvSpPr/>
            <p:nvPr/>
          </p:nvSpPr>
          <p:spPr>
            <a:xfrm>
              <a:off x="8457170" y="2270926"/>
              <a:ext cx="773724" cy="773724"/>
            </a:xfrm>
            <a:prstGeom prst="ellipse">
              <a:avLst/>
            </a:prstGeom>
            <a:noFill/>
            <a:ln w="1016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원호 35"/>
            <p:cNvSpPr/>
            <p:nvPr/>
          </p:nvSpPr>
          <p:spPr>
            <a:xfrm rot="16200000">
              <a:off x="8356684" y="2180492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467217" y="2270924"/>
              <a:ext cx="738154" cy="635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4</a:t>
              </a:r>
              <a:endParaRPr lang="ko-KR" altLang="en-US" sz="440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73948" y="3255310"/>
              <a:ext cx="1419579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prstClr val="black"/>
                  </a:solidFill>
                </a:rPr>
                <a:t>Constraints</a:t>
              </a:r>
              <a:endParaRPr lang="ko-KR" altLang="en-US" sz="2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800682" y="1748048"/>
            <a:ext cx="2445851" cy="1757579"/>
            <a:chOff x="5807676" y="2228591"/>
            <a:chExt cx="1916541" cy="1474058"/>
          </a:xfrm>
        </p:grpSpPr>
        <p:sp>
          <p:nvSpPr>
            <p:cNvPr id="32" name="타원 31"/>
            <p:cNvSpPr/>
            <p:nvPr/>
          </p:nvSpPr>
          <p:spPr>
            <a:xfrm>
              <a:off x="6219702" y="2319485"/>
              <a:ext cx="773724" cy="773724"/>
            </a:xfrm>
            <a:prstGeom prst="ellipse">
              <a:avLst/>
            </a:prstGeom>
            <a:noFill/>
            <a:ln w="101600">
              <a:solidFill>
                <a:srgbClr val="73C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원호 32"/>
            <p:cNvSpPr/>
            <p:nvPr/>
          </p:nvSpPr>
          <p:spPr>
            <a:xfrm rot="16200000">
              <a:off x="6139316" y="2228591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37487" y="2313258"/>
              <a:ext cx="738154" cy="63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5</a:t>
              </a:r>
              <a:endParaRPr lang="ko-KR" altLang="en-US" sz="440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07676" y="3367082"/>
              <a:ext cx="1916541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prstClr val="black"/>
                  </a:solidFill>
                </a:rPr>
                <a:t>Proposed System</a:t>
              </a:r>
              <a:endParaRPr lang="ko-KR" altLang="en-US" sz="2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0D022B1-115D-4B3E-92B1-DBD1CFBDFAFC}"/>
              </a:ext>
            </a:extLst>
          </p:cNvPr>
          <p:cNvGrpSpPr/>
          <p:nvPr/>
        </p:nvGrpSpPr>
        <p:grpSpPr>
          <a:xfrm>
            <a:off x="7192624" y="3844705"/>
            <a:ext cx="1811638" cy="1989436"/>
            <a:chOff x="8073948" y="2180492"/>
            <a:chExt cx="1419579" cy="166851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84F1B47-C6A4-4359-8BF8-482CF8337C8A}"/>
                </a:ext>
              </a:extLst>
            </p:cNvPr>
            <p:cNvSpPr/>
            <p:nvPr/>
          </p:nvSpPr>
          <p:spPr>
            <a:xfrm>
              <a:off x="8457170" y="2270926"/>
              <a:ext cx="773724" cy="773724"/>
            </a:xfrm>
            <a:prstGeom prst="ellipse">
              <a:avLst/>
            </a:prstGeom>
            <a:noFill/>
            <a:ln w="1016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4E2B8B8-C67F-476D-BF80-3E15C2D7D42C}"/>
                </a:ext>
              </a:extLst>
            </p:cNvPr>
            <p:cNvSpPr/>
            <p:nvPr/>
          </p:nvSpPr>
          <p:spPr>
            <a:xfrm rot="16200000">
              <a:off x="8356684" y="2180492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16CFF9-8BB6-410A-90AC-32BD8F25ECEB}"/>
                </a:ext>
              </a:extLst>
            </p:cNvPr>
            <p:cNvSpPr txBox="1"/>
            <p:nvPr/>
          </p:nvSpPr>
          <p:spPr>
            <a:xfrm>
              <a:off x="8467217" y="2270924"/>
              <a:ext cx="738154" cy="645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6</a:t>
              </a:r>
              <a:endParaRPr lang="ko-KR" altLang="en-US" sz="44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7735ADB-3A94-486D-BEDD-B63A9E61866F}"/>
                </a:ext>
              </a:extLst>
            </p:cNvPr>
            <p:cNvSpPr txBox="1"/>
            <p:nvPr/>
          </p:nvSpPr>
          <p:spPr>
            <a:xfrm>
              <a:off x="8073948" y="3255310"/>
              <a:ext cx="1419579" cy="593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Experiment Result</a:t>
              </a:r>
              <a:endParaRPr lang="ko-KR" altLang="en-US" sz="20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561EA09-EAA9-41E2-918A-49F0B6599C39}"/>
              </a:ext>
            </a:extLst>
          </p:cNvPr>
          <p:cNvGrpSpPr/>
          <p:nvPr/>
        </p:nvGrpSpPr>
        <p:grpSpPr>
          <a:xfrm>
            <a:off x="8268702" y="1749271"/>
            <a:ext cx="2445851" cy="1757579"/>
            <a:chOff x="5807676" y="2228591"/>
            <a:chExt cx="1916541" cy="1474058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E7A1159-1A89-490C-91B2-07DD421BB876}"/>
                </a:ext>
              </a:extLst>
            </p:cNvPr>
            <p:cNvSpPr/>
            <p:nvPr/>
          </p:nvSpPr>
          <p:spPr>
            <a:xfrm>
              <a:off x="6219702" y="2319485"/>
              <a:ext cx="773724" cy="773724"/>
            </a:xfrm>
            <a:prstGeom prst="ellipse">
              <a:avLst/>
            </a:prstGeom>
            <a:noFill/>
            <a:ln w="101600">
              <a:solidFill>
                <a:srgbClr val="73C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원호 58">
              <a:extLst>
                <a:ext uri="{FF2B5EF4-FFF2-40B4-BE49-F238E27FC236}">
                  <a16:creationId xmlns:a16="http://schemas.microsoft.com/office/drawing/2014/main" id="{58CE1C49-CA1B-4F8F-BBC1-66D207A747D0}"/>
                </a:ext>
              </a:extLst>
            </p:cNvPr>
            <p:cNvSpPr/>
            <p:nvPr/>
          </p:nvSpPr>
          <p:spPr>
            <a:xfrm rot="16200000">
              <a:off x="6139316" y="2228591"/>
              <a:ext cx="854110" cy="854110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 </a:t>
              </a:r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33C7EC-4D69-4B42-B9B9-3AF4711BA73E}"/>
                </a:ext>
              </a:extLst>
            </p:cNvPr>
            <p:cNvSpPr txBox="1"/>
            <p:nvPr/>
          </p:nvSpPr>
          <p:spPr>
            <a:xfrm>
              <a:off x="6237487" y="2313258"/>
              <a:ext cx="738154" cy="645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dirty="0">
                  <a:solidFill>
                    <a:srgbClr val="240202"/>
                  </a:solidFill>
                  <a:latin typeface="나눔스퀘어 ExtraBold"/>
                  <a:ea typeface="나눔스퀘어 ExtraBold"/>
                </a:rPr>
                <a:t>7</a:t>
              </a:r>
              <a:endParaRPr lang="ko-KR" altLang="en-US" sz="4400" dirty="0">
                <a:solidFill>
                  <a:srgbClr val="240202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793B5A6-EC06-4554-9ACE-B6DA10743914}"/>
                </a:ext>
              </a:extLst>
            </p:cNvPr>
            <p:cNvSpPr txBox="1"/>
            <p:nvPr/>
          </p:nvSpPr>
          <p:spPr>
            <a:xfrm>
              <a:off x="5807676" y="3367082"/>
              <a:ext cx="1916541" cy="33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prstClr val="black"/>
                  </a:solidFill>
                </a:rPr>
                <a:t>Conclusion</a:t>
              </a:r>
              <a:endParaRPr lang="ko-KR" altLang="en-US" sz="2000" dirty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65643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얼굴 찾기로 선정한 알고리즘</a:t>
            </a: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BE32A-58AA-4746-99CF-F1F6831BEDAF}"/>
              </a:ext>
            </a:extLst>
          </p:cNvPr>
          <p:cNvSpPr txBox="1"/>
          <p:nvPr/>
        </p:nvSpPr>
        <p:spPr>
          <a:xfrm>
            <a:off x="642255" y="1477865"/>
            <a:ext cx="109074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정면 인식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선정 이유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시간 상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탑재된 학습된 데이터를 사용할 수 밖에 없었는데 비교를 해본 결과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알고리즘으로 학습된 데이터를 사용 했을 때의 인식률이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좋았음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또한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교수님 피드백 사항 중 하나인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 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 밝기 고려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라는 피드백 내용과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단순 밝기의 변화는 영향을 크게 미치지 않는다는 점에서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선정하였음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측면 인식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선정 이유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위와 같은 이유에도 측면인식 부분에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선택한 이유는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제공하는 학습된 모델을 사용시 측면은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보다 인식률이 좋아서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선정하였음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46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615F82-EEF9-472E-8660-370D9A0A15DB}"/>
              </a:ext>
            </a:extLst>
          </p:cNvPr>
          <p:cNvSpPr txBox="1"/>
          <p:nvPr/>
        </p:nvSpPr>
        <p:spPr>
          <a:xfrm>
            <a:off x="3211552" y="2626022"/>
            <a:ext cx="5433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err="1"/>
              <a:t>Face_Recognition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707946-A375-47A4-8A60-9AD11A869298}"/>
              </a:ext>
            </a:extLst>
          </p:cNvPr>
          <p:cNvSpPr txBox="1"/>
          <p:nvPr/>
        </p:nvSpPr>
        <p:spPr>
          <a:xfrm>
            <a:off x="3876435" y="3175374"/>
            <a:ext cx="4103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 </a:t>
            </a:r>
            <a:r>
              <a:rPr lang="en-US" altLang="ko-KR" sz="15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vs</a:t>
            </a:r>
            <a:r>
              <a:rPr lang="ko-KR" altLang="en-US" sz="15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Template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09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9916" y="420624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D5D2AB7-7226-46E5-AAEA-358497B66DB7}"/>
              </a:ext>
            </a:extLst>
          </p:cNvPr>
          <p:cNvSpPr txBox="1"/>
          <p:nvPr/>
        </p:nvSpPr>
        <p:spPr>
          <a:xfrm>
            <a:off x="689916" y="1305341"/>
            <a:ext cx="110361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LBP</a:t>
            </a:r>
            <a:r>
              <a:rPr lang="ko-KR" altLang="en-US" dirty="0"/>
              <a:t>알고리즘은 </a:t>
            </a:r>
            <a:r>
              <a:rPr lang="ko-KR" altLang="ko-KR" dirty="0"/>
              <a:t>얼굴 인식 등에 활용되는 아주 간단하면서도 효율적인 방법이고 단순한 밝기의 변화는 </a:t>
            </a:r>
            <a:r>
              <a:rPr lang="en-US" altLang="ko-KR" dirty="0"/>
              <a:t>LBP</a:t>
            </a:r>
            <a:r>
              <a:rPr lang="ko-KR" altLang="ko-KR" dirty="0"/>
              <a:t>연산에 영향을 미치지 않</a:t>
            </a:r>
            <a:r>
              <a:rPr lang="ko-KR" altLang="en-US" dirty="0"/>
              <a:t>음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/>
              <a:t>실제</a:t>
            </a:r>
            <a:r>
              <a:rPr lang="ko-KR" altLang="en-US" dirty="0"/>
              <a:t>로</a:t>
            </a:r>
            <a:r>
              <a:rPr lang="ko-KR" altLang="ko-KR" dirty="0"/>
              <a:t> </a:t>
            </a:r>
            <a:r>
              <a:rPr lang="ko-KR" altLang="en-US" dirty="0"/>
              <a:t>데이터셋</a:t>
            </a:r>
            <a:r>
              <a:rPr lang="ko-KR" altLang="ko-KR" dirty="0"/>
              <a:t>이 </a:t>
            </a:r>
            <a:r>
              <a:rPr lang="en-US" altLang="ko-KR" dirty="0"/>
              <a:t>300</a:t>
            </a:r>
            <a:r>
              <a:rPr lang="ko-KR" altLang="ko-KR" dirty="0"/>
              <a:t>장일 때 학습시키는데 드는 시간은 </a:t>
            </a:r>
            <a:r>
              <a:rPr lang="en-US" altLang="ko-KR" dirty="0"/>
              <a:t>2~3</a:t>
            </a:r>
            <a:r>
              <a:rPr lang="ko-KR" altLang="ko-KR" dirty="0"/>
              <a:t>초 정도로 매우 빠른 학습 속도를 보</a:t>
            </a:r>
            <a:r>
              <a:rPr lang="ko-KR" altLang="en-US" dirty="0"/>
              <a:t>였음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앞선 </a:t>
            </a:r>
            <a:r>
              <a:rPr lang="en-US" altLang="ko-KR" dirty="0"/>
              <a:t>Harr Cascade</a:t>
            </a:r>
            <a:r>
              <a:rPr lang="ko-KR" altLang="en-US" dirty="0"/>
              <a:t>를 이용해 얼굴의 데이터셋을 생성한 후 이를 바탕으로 </a:t>
            </a:r>
            <a:r>
              <a:rPr lang="en-US" altLang="ko-KR" dirty="0"/>
              <a:t>LBP</a:t>
            </a:r>
            <a:r>
              <a:rPr lang="ko-KR" altLang="en-US" dirty="0"/>
              <a:t>알고리즘을 이용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openCV</a:t>
            </a:r>
            <a:r>
              <a:rPr lang="ko-KR" altLang="en-US" dirty="0"/>
              <a:t>의 </a:t>
            </a:r>
            <a:r>
              <a:rPr lang="en-US" altLang="ko-KR" dirty="0" err="1"/>
              <a:t>LBPHFaceRecognizer_create</a:t>
            </a:r>
            <a:r>
              <a:rPr lang="ko-KR" altLang="en-US" dirty="0"/>
              <a:t>를 이용해 데이터셋의 패턴을 분석 후 </a:t>
            </a:r>
            <a:r>
              <a:rPr lang="en-US" altLang="ko-KR" dirty="0"/>
              <a:t>Model</a:t>
            </a:r>
            <a:r>
              <a:rPr lang="ko-KR" altLang="en-US" dirty="0"/>
              <a:t>을 생성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</a:t>
            </a:r>
            <a:r>
              <a:rPr lang="en-US" altLang="ko-KR" dirty="0"/>
              <a:t>Model</a:t>
            </a:r>
            <a:r>
              <a:rPr lang="ko-KR" altLang="en-US" dirty="0"/>
              <a:t>을 바탕으로 실시간 영상에서 유사도를 판별하여 출력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618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9916" y="420624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D5D2AB7-7226-46E5-AAEA-358497B66DB7}"/>
              </a:ext>
            </a:extLst>
          </p:cNvPr>
          <p:cNvSpPr txBox="1"/>
          <p:nvPr/>
        </p:nvSpPr>
        <p:spPr>
          <a:xfrm>
            <a:off x="397397" y="4183650"/>
            <a:ext cx="11036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Opencv</a:t>
            </a:r>
            <a:r>
              <a:rPr lang="ko-KR" altLang="en-US" dirty="0"/>
              <a:t>에서 채용한 </a:t>
            </a:r>
            <a:r>
              <a:rPr lang="en-US" altLang="ko-KR" dirty="0"/>
              <a:t>LBP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penCV</a:t>
            </a:r>
            <a:r>
              <a:rPr lang="ko-KR" altLang="en-US" dirty="0"/>
              <a:t>에 있는 </a:t>
            </a:r>
            <a:r>
              <a:rPr lang="en-US" altLang="ko-KR" dirty="0"/>
              <a:t>LBP</a:t>
            </a:r>
            <a:r>
              <a:rPr lang="ko-KR" altLang="en-US" dirty="0"/>
              <a:t>는 </a:t>
            </a:r>
            <a:r>
              <a:rPr lang="en-US" altLang="ko-KR" dirty="0"/>
              <a:t>MB-LBP</a:t>
            </a:r>
            <a:r>
              <a:rPr lang="ko-KR" altLang="en-US" dirty="0"/>
              <a:t>를 기반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MB-LBP</a:t>
            </a:r>
            <a:r>
              <a:rPr lang="ko-KR" altLang="en-US" dirty="0"/>
              <a:t>는 임의의 크기의 영상 영역을 </a:t>
            </a:r>
            <a:r>
              <a:rPr lang="en-US" altLang="ko-KR" dirty="0"/>
              <a:t>3 x 3 </a:t>
            </a:r>
            <a:r>
              <a:rPr lang="ko-KR" altLang="en-US" dirty="0"/>
              <a:t>블록으로 분할한 후 각 블록평균에 대해 </a:t>
            </a:r>
            <a:r>
              <a:rPr lang="en-US" altLang="ko-KR" dirty="0"/>
              <a:t>LBP </a:t>
            </a:r>
            <a:r>
              <a:rPr lang="ko-KR" altLang="en-US" dirty="0"/>
              <a:t>인덱스를 계산하는 방법이다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71BFC11-8F9F-4796-88E7-0AA67E485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459957"/>
            <a:ext cx="6757572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56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LBPH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9916" y="420624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/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2FABCE-3AC5-438F-B0E0-B94845329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62" y="1968496"/>
            <a:ext cx="8612841" cy="338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412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Template Matching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9916" y="420624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1937536"/>
            <a:ext cx="111125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참조영상</a:t>
            </a:r>
            <a:r>
              <a:rPr lang="en-US" altLang="ko-KR" dirty="0"/>
              <a:t>(Reference Image)</a:t>
            </a:r>
            <a:r>
              <a:rPr lang="ko-KR" altLang="en-US" dirty="0"/>
              <a:t>에서 템플릿</a:t>
            </a:r>
            <a:r>
              <a:rPr lang="en-US" altLang="ko-KR" dirty="0"/>
              <a:t>(template)</a:t>
            </a:r>
            <a:r>
              <a:rPr lang="ko-KR" altLang="en-US" dirty="0"/>
              <a:t>영상과 매칭되는 위치를 탐색하는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Haar</a:t>
            </a:r>
            <a:r>
              <a:rPr lang="ko-KR" altLang="en-US" dirty="0"/>
              <a:t> </a:t>
            </a:r>
            <a:r>
              <a:rPr lang="en-US" altLang="ko-KR" dirty="0"/>
              <a:t>cascade</a:t>
            </a:r>
            <a:r>
              <a:rPr lang="ko-KR" altLang="en-US" dirty="0"/>
              <a:t>를 통하여 얻어진 얼굴 이미지를 </a:t>
            </a:r>
            <a:r>
              <a:rPr lang="en-US" altLang="ko-KR" dirty="0"/>
              <a:t>Template</a:t>
            </a:r>
            <a:r>
              <a:rPr lang="ko-KR" altLang="en-US" dirty="0"/>
              <a:t>로 생성한다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</a:t>
            </a:r>
            <a:r>
              <a:rPr lang="en-US" altLang="ko-KR" dirty="0"/>
              <a:t>template</a:t>
            </a:r>
            <a:r>
              <a:rPr lang="ko-KR" altLang="en-US" dirty="0"/>
              <a:t>을 실시간으로 주어지는 </a:t>
            </a:r>
            <a:r>
              <a:rPr lang="en-US" altLang="ko-KR" dirty="0"/>
              <a:t>Reference Image</a:t>
            </a:r>
            <a:r>
              <a:rPr lang="ko-KR" altLang="en-US" dirty="0"/>
              <a:t>에서 </a:t>
            </a:r>
            <a:r>
              <a:rPr lang="en-US" altLang="ko-KR" dirty="0"/>
              <a:t>template matching </a:t>
            </a:r>
            <a:r>
              <a:rPr lang="ko-KR" altLang="en-US" dirty="0"/>
              <a:t>을 통해 얼굴 위치 탐색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이를 바탕으로 실시간 영상에서 유사도를 측정한다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openCV</a:t>
            </a:r>
            <a:r>
              <a:rPr lang="ko-KR" altLang="en-US" dirty="0"/>
              <a:t>에서는 </a:t>
            </a:r>
            <a:r>
              <a:rPr lang="en-US" altLang="ko-KR" dirty="0"/>
              <a:t>6</a:t>
            </a:r>
            <a:r>
              <a:rPr lang="ko-KR" altLang="en-US" dirty="0"/>
              <a:t>가지 방법 제공</a:t>
            </a:r>
            <a:r>
              <a:rPr lang="en-US" altLang="ko-KR" dirty="0"/>
              <a:t> </a:t>
            </a:r>
            <a:r>
              <a:rPr lang="x-none" altLang="ko-KR" dirty="0"/>
              <a:t>(cv.TM_SQDIFF, cv.TM_CCOEFF, cv.TM_CCORR, cv.TM_SQDIFF_NORMED, cv.TM_CCORR_NORMED, cv.TM_CCOEFF_NORMED)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5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두 알고리즘의 비교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9916" y="420624"/>
            <a:ext cx="439176" cy="439176"/>
            <a:chOff x="830593" y="490962"/>
            <a:chExt cx="439176" cy="439176"/>
          </a:xfrm>
        </p:grpSpPr>
        <p:sp>
          <p:nvSpPr>
            <p:cNvPr id="15" name="타원 14"/>
            <p:cNvSpPr/>
            <p:nvPr/>
          </p:nvSpPr>
          <p:spPr>
            <a:xfrm>
              <a:off x="830593" y="490962"/>
              <a:ext cx="439176" cy="439176"/>
            </a:xfrm>
            <a:prstGeom prst="ellipse">
              <a:avLst/>
            </a:prstGeom>
            <a:solidFill>
              <a:srgbClr val="E05B2E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99103" y="559472"/>
              <a:ext cx="302156" cy="302156"/>
            </a:xfrm>
            <a:prstGeom prst="ellipse">
              <a:avLst/>
            </a:prstGeom>
            <a:solidFill>
              <a:srgbClr val="F7F4E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A2E66D-8767-41C6-A732-96C0C0C09CC6}"/>
              </a:ext>
            </a:extLst>
          </p:cNvPr>
          <p:cNvSpPr txBox="1"/>
          <p:nvPr/>
        </p:nvSpPr>
        <p:spPr>
          <a:xfrm>
            <a:off x="241819" y="928310"/>
            <a:ext cx="1170836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LBP </a:t>
            </a:r>
            <a:r>
              <a:rPr lang="ko-KR" altLang="en-US" dirty="0"/>
              <a:t>알고리즘을 사용시 학습을 시켜야 하는 것 때문에 </a:t>
            </a:r>
            <a:endParaRPr lang="en-US" altLang="ko-KR" dirty="0"/>
          </a:p>
          <a:p>
            <a:pPr lvl="1"/>
            <a:r>
              <a:rPr lang="en-US" altLang="ko-KR" dirty="0" err="1"/>
              <a:t>DataSet</a:t>
            </a:r>
            <a:r>
              <a:rPr lang="en-US" altLang="ko-KR" dirty="0"/>
              <a:t> </a:t>
            </a:r>
            <a:r>
              <a:rPr lang="ko-KR" altLang="en-US" dirty="0"/>
              <a:t>수집이나 학습에 시간이 소요됨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템플릿은 사진 </a:t>
            </a:r>
            <a:r>
              <a:rPr lang="ko-KR" altLang="en-US" dirty="0" err="1"/>
              <a:t>한장</a:t>
            </a:r>
            <a:r>
              <a:rPr lang="ko-KR" altLang="en-US" dirty="0"/>
              <a:t> 만 있으면 됨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따라서 사전 준비 시간과  학습시간 등을 고려 하였을 때 </a:t>
            </a:r>
            <a:endParaRPr lang="en-US" altLang="ko-KR" dirty="0"/>
          </a:p>
          <a:p>
            <a:pPr lvl="1"/>
            <a:r>
              <a:rPr lang="ko-KR" altLang="en-US" dirty="0"/>
              <a:t>시간 측면에서는 </a:t>
            </a:r>
            <a:r>
              <a:rPr lang="en-US" altLang="ko-KR" dirty="0"/>
              <a:t>LBP</a:t>
            </a:r>
            <a:r>
              <a:rPr lang="ko-KR" altLang="en-US" dirty="0"/>
              <a:t>보다는 템플릿이 좀 더 좋다고 할 수 있음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정확도</a:t>
            </a:r>
            <a:endParaRPr lang="en-US" altLang="ko-KR" dirty="0"/>
          </a:p>
          <a:p>
            <a:pPr lvl="1"/>
            <a:r>
              <a:rPr lang="ko-KR" altLang="en-US" dirty="0"/>
              <a:t>템플릿은 비슷한 패턴을 보이는 물체가 있으면 물체 인식의 정확도가 확 떨어짐 </a:t>
            </a:r>
            <a:endParaRPr lang="en-US" altLang="ko-KR" dirty="0"/>
          </a:p>
          <a:p>
            <a:pPr lvl="1"/>
            <a:r>
              <a:rPr lang="ko-KR" altLang="en-US" dirty="0"/>
              <a:t>정확도가 중요한 얼굴인식에서 이 점은 매우 치명적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LBP</a:t>
            </a:r>
            <a:r>
              <a:rPr lang="ko-KR" altLang="en-US" dirty="0"/>
              <a:t>는 템플릿에 비해서 매우 정확히 찾아내고 있음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종합</a:t>
            </a:r>
            <a:endParaRPr lang="en-US" altLang="ko-KR" dirty="0"/>
          </a:p>
          <a:p>
            <a:pPr lvl="1"/>
            <a:r>
              <a:rPr lang="ko-KR" altLang="en-US" dirty="0"/>
              <a:t>실시간 영상 처리 프로젝트인 만큼 시간이 중요하나 </a:t>
            </a:r>
            <a:r>
              <a:rPr lang="en-US" altLang="ko-KR" dirty="0"/>
              <a:t>LBP</a:t>
            </a:r>
            <a:r>
              <a:rPr lang="ko-KR" altLang="en-US" dirty="0"/>
              <a:t>의 </a:t>
            </a:r>
            <a:r>
              <a:rPr lang="en-US" altLang="ko-KR" dirty="0" err="1"/>
              <a:t>DataSet</a:t>
            </a:r>
            <a:r>
              <a:rPr lang="en-US" altLang="ko-KR" dirty="0"/>
              <a:t> </a:t>
            </a:r>
            <a:r>
              <a:rPr lang="ko-KR" altLang="en-US" dirty="0"/>
              <a:t>수집이나 학습시간이 </a:t>
            </a:r>
            <a:endParaRPr lang="en-US" altLang="ko-KR" dirty="0"/>
          </a:p>
          <a:p>
            <a:pPr lvl="1"/>
            <a:r>
              <a:rPr lang="ko-KR" altLang="en-US" dirty="0"/>
              <a:t>엄청 많이 소요되는 것도 아니고 프로그램 시작 시 한 번만 하면 됨</a:t>
            </a:r>
            <a:endParaRPr lang="en-US" altLang="ko-KR" dirty="0"/>
          </a:p>
          <a:p>
            <a:pPr lvl="1"/>
            <a:r>
              <a:rPr lang="ko-KR" altLang="en-US" dirty="0"/>
              <a:t>정확도에서 차이가 크기 때문에 </a:t>
            </a:r>
            <a:r>
              <a:rPr lang="en-US" altLang="ko-KR" dirty="0"/>
              <a:t>LBP </a:t>
            </a:r>
            <a:r>
              <a:rPr lang="ko-KR" altLang="en-US" dirty="0"/>
              <a:t>선정   </a:t>
            </a:r>
          </a:p>
        </p:txBody>
      </p:sp>
    </p:spTree>
    <p:extLst>
      <p:ext uri="{BB962C8B-B14F-4D97-AF65-F5344CB8AC3E}">
        <p14:creationId xmlns:p14="http://schemas.microsoft.com/office/powerpoint/2010/main" val="52807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3E80B0-E732-4D9D-81E7-F923D4244438}"/>
              </a:ext>
            </a:extLst>
          </p:cNvPr>
          <p:cNvSpPr txBox="1"/>
          <p:nvPr/>
        </p:nvSpPr>
        <p:spPr>
          <a:xfrm>
            <a:off x="4592983" y="2679182"/>
            <a:ext cx="4103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Constraints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186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개발환경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1937536"/>
            <a:ext cx="111125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개발환경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Microsoft Visual Studio 2017</a:t>
            </a:r>
            <a:r>
              <a:rPr kumimoji="0" lang="x-none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2019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언어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Python 3.7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사용라이브러리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-python (version: 4.2.0.34) 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2)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contrib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-python (version: 4.2.0.34)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3)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numpy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(version: 1.18.3)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49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 성능 제한요소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RAM : 8G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CPU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Inter® Core™ i3-5010U CPU @ 2.10GHz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2.10GHz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쿼드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코어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GPU: 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내장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Inter® HD Graphics 5500)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17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3E80B0-E732-4D9D-81E7-F923D4244438}"/>
              </a:ext>
            </a:extLst>
          </p:cNvPr>
          <p:cNvSpPr txBox="1"/>
          <p:nvPr/>
        </p:nvSpPr>
        <p:spPr>
          <a:xfrm>
            <a:off x="4178724" y="2615527"/>
            <a:ext cx="509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240202"/>
                </a:solidFill>
                <a:latin typeface="나눔스퀘어 ExtraBold"/>
                <a:ea typeface="나눔스퀘어 ExtraBold"/>
              </a:rPr>
              <a:t>Introduction</a:t>
            </a:r>
            <a:endParaRPr lang="ko-KR" altLang="en-US" sz="4800" dirty="0">
              <a:solidFill>
                <a:srgbClr val="240202"/>
              </a:solidFill>
              <a:latin typeface="나눔스퀘어 ExtraBold"/>
              <a:ea typeface="나눔스퀘어 ExtraBold"/>
            </a:endParaRPr>
          </a:p>
          <a:p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40930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Environment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제한요소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52BFB-77D6-4EAF-8357-6C84E2EAD00E}"/>
              </a:ext>
            </a:extLst>
          </p:cNvPr>
          <p:cNvSpPr txBox="1"/>
          <p:nvPr/>
        </p:nvSpPr>
        <p:spPr>
          <a:xfrm>
            <a:off x="1049911" y="2427728"/>
            <a:ext cx="93771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Dataset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생성 시 너무 어두운 장소는 피할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 인식 시 너무 어두운 장소는 피할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얼굴을 가리는 행위나 얼굴을 가리는 액세서리는 피할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앞머리 이목구비를 가리는 경우는 되도록 피할 것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역광으로 인해 밝은 장소이나 얼굴이 어두워지는 상황은 피할 것</a:t>
            </a:r>
          </a:p>
        </p:txBody>
      </p:sp>
    </p:spTree>
    <p:extLst>
      <p:ext uri="{BB962C8B-B14F-4D97-AF65-F5344CB8AC3E}">
        <p14:creationId xmlns:p14="http://schemas.microsoft.com/office/powerpoint/2010/main" val="2213384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-14332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3E80B0-E732-4D9D-81E7-F923D4244438}"/>
              </a:ext>
            </a:extLst>
          </p:cNvPr>
          <p:cNvSpPr txBox="1"/>
          <p:nvPr/>
        </p:nvSpPr>
        <p:spPr>
          <a:xfrm>
            <a:off x="4158947" y="2653482"/>
            <a:ext cx="410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Proposed System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854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 1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module 1(Harr Cascade) -&gt; module2 (LBPH)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501AA-E2F1-4AC8-BF19-295768B9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03" y="2104932"/>
            <a:ext cx="8233483" cy="318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65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 1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module 1(Harr Cascade) -&gt; module2 (LBPH)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7F074-72A5-4833-9F2E-C10FD36725C5}"/>
              </a:ext>
            </a:extLst>
          </p:cNvPr>
          <p:cNvSpPr txBox="1"/>
          <p:nvPr/>
        </p:nvSpPr>
        <p:spPr>
          <a:xfrm>
            <a:off x="389501" y="2116412"/>
            <a:ext cx="116325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en-US" altLang="ko-KR" dirty="0" err="1"/>
              <a:t>Haar</a:t>
            </a:r>
            <a:r>
              <a:rPr lang="en-US" altLang="ko-KR" dirty="0"/>
              <a:t> Cascade</a:t>
            </a:r>
            <a:r>
              <a:rPr lang="ko-KR" altLang="en-US" dirty="0"/>
              <a:t>를 이용해 추출한 객체의 </a:t>
            </a:r>
            <a:r>
              <a:rPr lang="en-US" altLang="ko-KR" dirty="0"/>
              <a:t>Dataset</a:t>
            </a:r>
            <a:r>
              <a:rPr lang="ko-KR" altLang="en-US" dirty="0"/>
              <a:t>을 바탕으로 </a:t>
            </a:r>
            <a:r>
              <a:rPr lang="en-US" altLang="ko-KR" dirty="0"/>
              <a:t>LBPH</a:t>
            </a:r>
            <a:r>
              <a:rPr lang="ko-KR" altLang="en-US" dirty="0"/>
              <a:t>를 이용한 실시간 영상에서 유사도 측정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Input </a:t>
            </a:r>
            <a:r>
              <a:rPr lang="ko-KR" altLang="en-US" dirty="0"/>
              <a:t>영상이 주어지면 얼굴에 해당하는 부분을 </a:t>
            </a:r>
            <a:r>
              <a:rPr lang="en-US" altLang="ko-KR" dirty="0"/>
              <a:t>Harr feature</a:t>
            </a:r>
            <a:r>
              <a:rPr lang="ko-KR" altLang="en-US" dirty="0"/>
              <a:t>를 이용해 </a:t>
            </a:r>
            <a:r>
              <a:rPr lang="en-US" altLang="ko-KR" dirty="0"/>
              <a:t>Data set</a:t>
            </a:r>
            <a:r>
              <a:rPr lang="ko-KR" altLang="en-US" dirty="0"/>
              <a:t>으로 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Module2</a:t>
            </a:r>
            <a:r>
              <a:rPr lang="ko-KR" altLang="en-US" dirty="0"/>
              <a:t>에 해당하는 과정을 통해 유사도 출력 이때 </a:t>
            </a:r>
            <a:r>
              <a:rPr lang="en-US" altLang="ko-KR" dirty="0"/>
              <a:t>LBPH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Harr Cascade</a:t>
            </a:r>
            <a:r>
              <a:rPr lang="ko-KR" altLang="en-US" dirty="0"/>
              <a:t>과정을 거쳐 </a:t>
            </a:r>
            <a:r>
              <a:rPr lang="ko-KR" altLang="en-US" dirty="0" err="1"/>
              <a:t>저징한</a:t>
            </a:r>
            <a:r>
              <a:rPr lang="ko-KR" altLang="en-US" dirty="0"/>
              <a:t> </a:t>
            </a:r>
            <a:r>
              <a:rPr lang="en-US" altLang="ko-KR" dirty="0"/>
              <a:t>data set</a:t>
            </a:r>
            <a:r>
              <a:rPr lang="ko-KR" altLang="en-US" dirty="0"/>
              <a:t>을 기반으로 실시간 영상에서 닮은 얼굴을 인식해 유사도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978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 2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module 1(Harr Cascade) -&gt; module2 (Template Matching)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915988-A831-445A-922D-E733225D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72" y="2003325"/>
            <a:ext cx="9533991" cy="364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731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Model 2 </a:t>
            </a:r>
          </a:p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dirty="0">
                <a:solidFill>
                  <a:prstClr val="black"/>
                </a:solidFill>
              </a:rPr>
              <a:t>module 1(Harr Cascade) -&gt; module2 (Template Matching)</a:t>
            </a:r>
            <a:endParaRPr lang="ko-KR" altLang="en-US" sz="3200" dirty="0">
              <a:solidFill>
                <a:prstClr val="black"/>
              </a:solidFill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F9A0-4B19-447B-AA45-CA52ADADD88E}"/>
              </a:ext>
            </a:extLst>
          </p:cNvPr>
          <p:cNvSpPr txBox="1"/>
          <p:nvPr/>
        </p:nvSpPr>
        <p:spPr>
          <a:xfrm>
            <a:off x="909504" y="2375776"/>
            <a:ext cx="1111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828800" marR="0" lvl="4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7F074-72A5-4833-9F2E-C10FD36725C5}"/>
              </a:ext>
            </a:extLst>
          </p:cNvPr>
          <p:cNvSpPr txBox="1"/>
          <p:nvPr/>
        </p:nvSpPr>
        <p:spPr>
          <a:xfrm>
            <a:off x="389501" y="2116412"/>
            <a:ext cx="116325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요약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Cascade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이용해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Crop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이미지를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template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사용하여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Template Matching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실시간 영상에서 유사도 측정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영상이 주어지면 얼굴에 해당하는 부분을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Harr feature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을 이용하여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data set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저장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Model2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에서는 해당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data set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crop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을 통해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template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사용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Template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저장한 객체를 이용하여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module2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실시간 영상에서 유사도를 측정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285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-14332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3E80B0-E732-4D9D-81E7-F923D4244438}"/>
              </a:ext>
            </a:extLst>
          </p:cNvPr>
          <p:cNvSpPr txBox="1"/>
          <p:nvPr/>
        </p:nvSpPr>
        <p:spPr>
          <a:xfrm>
            <a:off x="3883470" y="2360333"/>
            <a:ext cx="4103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Experiment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Result 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019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1296" y="143584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Result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EDFF1-0597-4395-B584-7B9F62EAEB9B}"/>
              </a:ext>
            </a:extLst>
          </p:cNvPr>
          <p:cNvSpPr txBox="1"/>
          <p:nvPr/>
        </p:nvSpPr>
        <p:spPr>
          <a:xfrm>
            <a:off x="909504" y="1081193"/>
            <a:ext cx="522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LBPH</a:t>
            </a:r>
            <a:r>
              <a:rPr lang="ko-KR" altLang="en-US" dirty="0"/>
              <a:t>를 이용한 사람 인식 시연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925EB-FCA2-4CD1-92DD-DC3EDD260152}"/>
              </a:ext>
            </a:extLst>
          </p:cNvPr>
          <p:cNvSpPr txBox="1"/>
          <p:nvPr/>
        </p:nvSpPr>
        <p:spPr>
          <a:xfrm>
            <a:off x="909504" y="6069288"/>
            <a:ext cx="218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DataSet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</a:p>
        </p:txBody>
      </p:sp>
      <p:pic>
        <p:nvPicPr>
          <p:cNvPr id="5" name="DataSet 추출 영상">
            <a:hlinkClick r:id="" action="ppaction://media"/>
            <a:extLst>
              <a:ext uri="{FF2B5EF4-FFF2-40B4-BE49-F238E27FC236}">
                <a16:creationId xmlns:a16="http://schemas.microsoft.com/office/drawing/2014/main" id="{09301E0C-8C4A-4C81-A0B1-C6BBED136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173" y="1515895"/>
            <a:ext cx="8094919" cy="45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5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88355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400" dirty="0">
                <a:solidFill>
                  <a:prstClr val="black"/>
                </a:solidFill>
              </a:rPr>
              <a:t>Result</a:t>
            </a:r>
            <a:endParaRPr lang="ko-KR" altLang="en-US" sz="4400" dirty="0">
              <a:solidFill>
                <a:prstClr val="black"/>
              </a:solidFill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EDFF1-0597-4395-B584-7B9F62EAEB9B}"/>
              </a:ext>
            </a:extLst>
          </p:cNvPr>
          <p:cNvSpPr txBox="1"/>
          <p:nvPr/>
        </p:nvSpPr>
        <p:spPr>
          <a:xfrm>
            <a:off x="689916" y="1015583"/>
            <a:ext cx="522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LBPH</a:t>
            </a:r>
            <a:r>
              <a:rPr lang="ko-KR" altLang="en-US" dirty="0"/>
              <a:t>를 이용한 사람 인식 시연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6C78F-26E7-49FA-9D6F-CE60DE05154C}"/>
              </a:ext>
            </a:extLst>
          </p:cNvPr>
          <p:cNvSpPr txBox="1"/>
          <p:nvPr/>
        </p:nvSpPr>
        <p:spPr>
          <a:xfrm>
            <a:off x="758426" y="6200063"/>
            <a:ext cx="235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사람 인식</a:t>
            </a:r>
          </a:p>
        </p:txBody>
      </p:sp>
      <p:pic>
        <p:nvPicPr>
          <p:cNvPr id="2" name="얼굴 인식 시연 영상">
            <a:hlinkClick r:id="" action="ppaction://media"/>
            <a:extLst>
              <a:ext uri="{FF2B5EF4-FFF2-40B4-BE49-F238E27FC236}">
                <a16:creationId xmlns:a16="http://schemas.microsoft.com/office/drawing/2014/main" id="{7F09D3A5-98D1-4D8C-B05B-48FCE7CD3F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9504" y="1511578"/>
            <a:ext cx="8241859" cy="46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9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1980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Result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2DE8-F673-491B-8661-6D739C363F7F}"/>
              </a:ext>
            </a:extLst>
          </p:cNvPr>
          <p:cNvSpPr txBox="1"/>
          <p:nvPr/>
        </p:nvSpPr>
        <p:spPr>
          <a:xfrm>
            <a:off x="909504" y="1119176"/>
            <a:ext cx="522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Template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3655B-0281-46F7-B684-32FC97BD9FCF}"/>
              </a:ext>
            </a:extLst>
          </p:cNvPr>
          <p:cNvSpPr txBox="1"/>
          <p:nvPr/>
        </p:nvSpPr>
        <p:spPr>
          <a:xfrm>
            <a:off x="909504" y="5802737"/>
            <a:ext cx="350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템플릿 시연 </a:t>
            </a:r>
          </a:p>
        </p:txBody>
      </p:sp>
      <p:pic>
        <p:nvPicPr>
          <p:cNvPr id="2" name="KakaoTalk_20200623_022117009">
            <a:hlinkClick r:id="" action="ppaction://media"/>
            <a:extLst>
              <a:ext uri="{FF2B5EF4-FFF2-40B4-BE49-F238E27FC236}">
                <a16:creationId xmlns:a16="http://schemas.microsoft.com/office/drawing/2014/main" id="{BE98783E-4A38-4CEA-86B8-7E2672850C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582" y="1596839"/>
            <a:ext cx="7250124" cy="40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400" dirty="0">
                <a:latin typeface="+mj-lt"/>
                <a:ea typeface="+mj-ea"/>
                <a:cs typeface="+mj-cs"/>
              </a:rPr>
              <a:t>Introduction</a:t>
            </a:r>
            <a:endParaRPr lang="ko-KR" alt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838200" y="1825625"/>
            <a:ext cx="10515599" cy="4351337"/>
            <a:chOff x="838200" y="1825625"/>
            <a:chExt cx="10515599" cy="4351337"/>
          </a:xfrm>
        </p:grpSpPr>
        <p:sp>
          <p:nvSpPr>
            <p:cNvPr id="58" name="사각형: 둥근 모서리 57"/>
            <p:cNvSpPr/>
            <p:nvPr/>
          </p:nvSpPr>
          <p:spPr>
            <a:xfrm>
              <a:off x="838200" y="1825625"/>
              <a:ext cx="8938260" cy="1958102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9" name="TextBox 58"/>
            <p:cNvSpPr txBox="1"/>
            <p:nvPr/>
          </p:nvSpPr>
          <p:spPr>
            <a:xfrm>
              <a:off x="895551" y="1882976"/>
              <a:ext cx="8594536" cy="18434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5250" tIns="95250" rIns="95250" bIns="9525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2500" kern="1200" dirty="0" err="1"/>
                <a:t>주제</a:t>
              </a:r>
              <a:r>
                <a:rPr lang="ko-KR" altLang="en-US" sz="2500" kern="1200" dirty="0" err="1"/>
                <a:t>명</a:t>
              </a:r>
              <a:r>
                <a:rPr lang="en-US" altLang="ko-KR" sz="2500" kern="1200" dirty="0"/>
                <a:t>: Face Recognition </a:t>
              </a:r>
            </a:p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500" kern="1200" dirty="0" err="1"/>
                <a:t>부제명</a:t>
              </a:r>
              <a:r>
                <a:rPr lang="en-US" altLang="ko-KR" sz="1500" kern="1200" dirty="0"/>
                <a:t>: </a:t>
              </a:r>
              <a:r>
                <a:rPr lang="ko-KR" sz="1500" kern="1200" dirty="0" err="1"/>
                <a:t>하르</a:t>
              </a:r>
              <a:r>
                <a:rPr lang="ko-KR" sz="1500" kern="1200" dirty="0"/>
                <a:t> 알고리즘</a:t>
              </a:r>
              <a:r>
                <a:rPr lang="ko-KR" altLang="en-US" sz="1500" kern="1200" dirty="0"/>
                <a:t>과</a:t>
              </a:r>
              <a:r>
                <a:rPr lang="en-US" altLang="ko-KR" sz="1500" kern="1200" dirty="0"/>
                <a:t> LBP</a:t>
              </a:r>
              <a:r>
                <a:rPr lang="ko-KR" altLang="en-US" sz="1500" kern="1200" dirty="0"/>
                <a:t>알고리즘을</a:t>
              </a:r>
              <a:r>
                <a:rPr lang="ko-KR" sz="1500" kern="1200" dirty="0"/>
                <a:t> 이용한 얼굴 인식과 </a:t>
              </a:r>
              <a:r>
                <a:rPr lang="en-US" sz="1500" kern="1200" dirty="0" err="1"/>
                <a:t>Opencv</a:t>
              </a:r>
              <a:r>
                <a:rPr lang="ko-KR" sz="1500" kern="1200" dirty="0"/>
                <a:t>를 이용한 얼굴 구분</a:t>
              </a:r>
              <a:endParaRPr lang="en-US" sz="1500" kern="1200" dirty="0"/>
            </a:p>
          </p:txBody>
        </p:sp>
        <p:sp>
          <p:nvSpPr>
            <p:cNvPr id="60" name="사각형: 둥근 모서리 59"/>
            <p:cNvSpPr/>
            <p:nvPr/>
          </p:nvSpPr>
          <p:spPr>
            <a:xfrm>
              <a:off x="2415539" y="4218860"/>
              <a:ext cx="8938260" cy="1958102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1" name="TextBox 60"/>
            <p:cNvSpPr txBox="1"/>
            <p:nvPr/>
          </p:nvSpPr>
          <p:spPr>
            <a:xfrm>
              <a:off x="2472890" y="4276211"/>
              <a:ext cx="5973451" cy="18434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400" kern="1200" dirty="0"/>
                <a:t>주제 선정 과정</a:t>
              </a:r>
            </a:p>
            <a:p>
              <a:pPr marL="57150" lvl="1" indent="-57150" algn="l" defTabSz="488949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sz="1100" kern="1200" dirty="0"/>
                <a:t>생체 인식 중 일반인들에게 보편적으로 상용화가 된 것은 홍채 인식 지문 인식 얼굴인식</a:t>
              </a:r>
            </a:p>
            <a:p>
              <a:pPr marL="57150" lvl="1" indent="-57150" algn="l" defTabSz="488949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sz="1100" kern="1200" dirty="0"/>
                <a:t>요즘에 출시되는 스마트 폰에는 </a:t>
              </a:r>
              <a:r>
                <a:rPr lang="ko-KR" altLang="en-US" sz="1100" kern="1200" dirty="0"/>
                <a:t>생체인식기술 중 얼굴인식과 지문인식이 탑재 됨</a:t>
              </a:r>
              <a:endParaRPr lang="ko-KR" sz="1100" kern="1200" dirty="0"/>
            </a:p>
            <a:p>
              <a:pPr marL="57150" lvl="1" indent="-57150" algn="l" defTabSz="488949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100" kern="1200" dirty="0"/>
                <a:t>지문인식에서 얼굴인식으로 생체보안의 추세가 바뀌어 감</a:t>
              </a:r>
              <a:endParaRPr lang="en-US" altLang="ko-KR" sz="1100" kern="1200" dirty="0"/>
            </a:p>
            <a:p>
              <a:pPr marL="57150" lvl="1" indent="-57150" algn="l" defTabSz="488949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100" dirty="0"/>
                <a:t>이에 따라서 </a:t>
              </a:r>
              <a:r>
                <a:rPr lang="ko-KR" sz="1100" kern="1200" dirty="0"/>
                <a:t>얼굴 인식에 대해 구현 </a:t>
              </a:r>
              <a:r>
                <a:rPr lang="ko-KR" altLang="en-US" sz="1100" dirty="0"/>
                <a:t>해보고 싶어서 이 주제를 선택하게 됨</a:t>
              </a:r>
              <a:endParaRPr lang="en-US" sz="1100" kern="1200" dirty="0"/>
            </a:p>
          </p:txBody>
        </p:sp>
        <p:sp>
          <p:nvSpPr>
            <p:cNvPr id="62" name="화살표: 아래쪽 61"/>
            <p:cNvSpPr/>
            <p:nvPr/>
          </p:nvSpPr>
          <p:spPr>
            <a:xfrm>
              <a:off x="8503693" y="3364910"/>
              <a:ext cx="1272766" cy="127276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790065" y="3364910"/>
              <a:ext cx="700022" cy="957756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45720" tIns="45720" rIns="45720" bIns="4572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en-US" sz="3600" kern="12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9635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응용 방법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0741A-B192-4275-8EAE-7E7F6C2A3367}"/>
              </a:ext>
            </a:extLst>
          </p:cNvPr>
          <p:cNvSpPr txBox="1"/>
          <p:nvPr/>
        </p:nvSpPr>
        <p:spPr>
          <a:xfrm>
            <a:off x="882316" y="1174029"/>
            <a:ext cx="1268128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이번에 진행했던 프로젝트의 모듈들은 다양한 분야에 사용할 수 있을 것으로 예상 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현재 시기와 같이 온라인 강의 체계에서의 사용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개인 정보 보안 관련 문제만 생기지 않는다면</a:t>
            </a:r>
            <a:r>
              <a:rPr lang="en-US" altLang="ko-KR" sz="1600" dirty="0"/>
              <a:t>, </a:t>
            </a:r>
            <a:r>
              <a:rPr lang="ko-KR" altLang="en-US" sz="1600" dirty="0"/>
              <a:t>실시간 카메라 영상에서 개인의 얼굴을 인식해    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기존의 학생 정보 이미지를 비교해 자동 출결 시스템을 구성할 수 있음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/>
              <a:t>2.</a:t>
            </a:r>
            <a:r>
              <a:rPr lang="ko-KR" altLang="en-US" sz="2400" dirty="0"/>
              <a:t> 얼굴 인식 시스템을 </a:t>
            </a:r>
            <a:r>
              <a:rPr lang="ko-KR" altLang="en-US" sz="2400" dirty="0" err="1"/>
              <a:t>드론에</a:t>
            </a:r>
            <a:r>
              <a:rPr lang="ko-KR" altLang="en-US" sz="2400" dirty="0"/>
              <a:t> 적용해 실종자를 찾는 시스템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sz="1600" dirty="0"/>
              <a:t>치매노인이나 아동 실종 등의 사고가 발생 시 많은 인력의 동원이 제한적인 경우가 많음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이 경우 얼굴 인식을 적용한 </a:t>
            </a:r>
            <a:r>
              <a:rPr lang="ko-KR" altLang="en-US" sz="1600" dirty="0" err="1"/>
              <a:t>드론</a:t>
            </a:r>
            <a:r>
              <a:rPr lang="ko-KR" altLang="en-US" sz="1600" dirty="0"/>
              <a:t> 기술은 매우 큰 도움이 될 수 있을 것으로 예상됨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또한 경찰차나 공항 </a:t>
            </a:r>
            <a:r>
              <a:rPr lang="ko-KR" altLang="en-US" sz="1600" dirty="0" err="1"/>
              <a:t>검색대</a:t>
            </a:r>
            <a:r>
              <a:rPr lang="ko-KR" altLang="en-US" sz="1600" dirty="0"/>
              <a:t> 등에서 특정 수배 인물이나 범죄자를 색출하는 경우에도 응용할 수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있을 것으로 예측이 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11240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9635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응용 방법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EE9CC-8CE9-40A7-9D8E-19B3B3F92208}"/>
              </a:ext>
            </a:extLst>
          </p:cNvPr>
          <p:cNvSpPr txBox="1"/>
          <p:nvPr/>
        </p:nvSpPr>
        <p:spPr>
          <a:xfrm>
            <a:off x="909504" y="1719554"/>
            <a:ext cx="10518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857F2-DC9A-42FF-892F-EF0E0827FBAD}"/>
              </a:ext>
            </a:extLst>
          </p:cNvPr>
          <p:cNvSpPr txBox="1"/>
          <p:nvPr/>
        </p:nvSpPr>
        <p:spPr>
          <a:xfrm>
            <a:off x="909504" y="1467944"/>
            <a:ext cx="1268128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sz="2400" dirty="0"/>
              <a:t>프라이버시 영역에서의 응용</a:t>
            </a:r>
            <a:endParaRPr lang="en-US" altLang="ko-KR" sz="2400" dirty="0"/>
          </a:p>
          <a:p>
            <a:r>
              <a:rPr lang="en-US" altLang="ko-KR" dirty="0"/>
              <a:t>      </a:t>
            </a:r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최근 여러 영상 기술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드론</a:t>
            </a:r>
            <a:r>
              <a:rPr lang="ko-KR" altLang="en-US" sz="1600" dirty="0"/>
              <a:t> 기술들의 발달로 의도치 않은 주변 일반 인물들의 프라이버시 문제 발생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프로젝트에서 구현한 얼굴 인식 알고리즘을 좀 더 발전시켜 인식한 얼굴 부분을 </a:t>
            </a:r>
            <a:r>
              <a:rPr lang="en-US" altLang="ko-KR" sz="1600" dirty="0"/>
              <a:t>Blur </a:t>
            </a:r>
            <a:r>
              <a:rPr lang="ko-KR" altLang="en-US" sz="1600" dirty="0"/>
              <a:t>처리를 이용 </a:t>
            </a:r>
            <a:endParaRPr lang="en-US" altLang="ko-KR" sz="1600" dirty="0"/>
          </a:p>
          <a:p>
            <a:r>
              <a:rPr lang="en-US" altLang="ko-KR" sz="1600" dirty="0"/>
              <a:t>     </a:t>
            </a:r>
            <a:r>
              <a:rPr lang="ko-KR" altLang="en-US" sz="1600" dirty="0" err="1"/>
              <a:t>개인을</a:t>
            </a:r>
            <a:r>
              <a:rPr lang="ko-KR" altLang="en-US" sz="1600" dirty="0"/>
              <a:t> 식별할 수 없게끔 필터처리 하거나 해당 부분을 다른 이미지로 바꾸는 등의 후처리를 통해 </a:t>
            </a:r>
            <a:endParaRPr lang="en-US" altLang="ko-KR" sz="1600" dirty="0"/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개인의 프라이버시를 보호할 수 있는 방향으로 응용할 수 있음</a:t>
            </a:r>
            <a:r>
              <a:rPr lang="en-US" altLang="ko-KR" sz="16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29884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9635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응용 방법</a:t>
            </a: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7A2EB-A549-40E3-9C29-77016F3D5E6E}"/>
              </a:ext>
            </a:extLst>
          </p:cNvPr>
          <p:cNvSpPr txBox="1"/>
          <p:nvPr/>
        </p:nvSpPr>
        <p:spPr>
          <a:xfrm>
            <a:off x="909503" y="1005741"/>
            <a:ext cx="8404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영상 촬영 시 보안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</a:t>
            </a:r>
            <a:r>
              <a:rPr lang="ko-KR" altLang="en-US" dirty="0"/>
              <a:t>사용 가능한 분야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 로드 뷰 촬영 시 사람의 얼굴이 포착되면 모자이크 해주면서 사생활 보호</a:t>
            </a:r>
            <a:endParaRPr lang="en-US" altLang="ko-KR" dirty="0"/>
          </a:p>
          <a:p>
            <a:r>
              <a:rPr lang="ko-KR" altLang="en-US" dirty="0"/>
              <a:t>현재는 아래 알바 공고와 같이 사람을 채용해서 사람이 직접 지워 줌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http://www.jobkorea.co.kr/Recruit/GI_Read/30855874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pic>
        <p:nvPicPr>
          <p:cNvPr id="7" name="얼굴 인식 응용 블러처리 영상">
            <a:hlinkClick r:id="" action="ppaction://media"/>
            <a:extLst>
              <a:ext uri="{FF2B5EF4-FFF2-40B4-BE49-F238E27FC236}">
                <a16:creationId xmlns:a16="http://schemas.microsoft.com/office/drawing/2014/main" id="{E3E33126-D9B7-4337-9886-D615B20CFA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092" y="1386386"/>
            <a:ext cx="6419190" cy="36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2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3E80B0-E732-4D9D-81E7-F923D4244438}"/>
              </a:ext>
            </a:extLst>
          </p:cNvPr>
          <p:cNvSpPr txBox="1"/>
          <p:nvPr/>
        </p:nvSpPr>
        <p:spPr>
          <a:xfrm>
            <a:off x="4251590" y="2617626"/>
            <a:ext cx="509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Conclusion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714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9635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Conclusion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0741A-B192-4275-8EAE-7E7F6C2A3367}"/>
              </a:ext>
            </a:extLst>
          </p:cNvPr>
          <p:cNvSpPr txBox="1"/>
          <p:nvPr/>
        </p:nvSpPr>
        <p:spPr>
          <a:xfrm>
            <a:off x="493445" y="1586006"/>
            <a:ext cx="126812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이번에 진행했던 프로젝트를 하기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위해  여러가지 얼굴 인식 및 얼굴 구별 알고리즘을 사용하였고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많은 시행착오 겪음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Haar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Cascade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경우 밝기에 민감하기에 장소 및 조영에 따라 학습되는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Dataset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일관되지 못함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또한 속도 및 정확도에도 영향을 끼침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LBPH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밝기에 상대적으로 둔감하기 때문에 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Haar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Cascade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비해 훨씬 정확하고 주변 환경에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영향을 적게 받음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그러나 얼굴 측면 부분에 한하여는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Haar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Cascade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더 높은 정확성을 보였기에 정면은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LBPH,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측면은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Haar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Cascade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Dataset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확보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635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96356" y="10639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Conclusion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0741A-B192-4275-8EAE-7E7F6C2A3367}"/>
              </a:ext>
            </a:extLst>
          </p:cNvPr>
          <p:cNvSpPr txBox="1"/>
          <p:nvPr/>
        </p:nvSpPr>
        <p:spPr>
          <a:xfrm>
            <a:off x="493445" y="1586006"/>
            <a:ext cx="126812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프로젝트를 진행하면서 계획과는 다른 얼굴 인식 알고리즘들을 탐색하고 실험을 하는 기회를 가짐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강의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및 실습시간 과제였던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Template Matching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방식을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Haar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방식으로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crop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template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이용한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방식으로 구현하며 다른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알고리즘들과의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특징을 자세히 알 수 있는 기회를 가짐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프로젝트를 진행하면서 강의 시간에 배웠던 알고리즘보다 우리의 프로젝트에 더 적합한 혹은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우수한 알고리즘을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찾을수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있었음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스마트폰이나 노트북에도 사용화가 되어있는 얼굴 인식이라는 기술을 이번 프로젝트를 통해 간단하게 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구현 및 실험을 할 수 있었으므로 좋은 경험이 되었다고 생각함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강의 시간에 배웠던 여러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openCV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알고리즘등을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알아보고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공부할수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있는 시간이 됨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02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-1" y="0"/>
            <a:ext cx="15741322" cy="6906586"/>
            <a:chOff x="-1" y="0"/>
            <a:chExt cx="15741322" cy="6906586"/>
          </a:xfrm>
        </p:grpSpPr>
        <p:sp>
          <p:nvSpPr>
            <p:cNvPr id="50" name="이등변 삼각형 49"/>
            <p:cNvSpPr/>
            <p:nvPr userDrawn="1"/>
          </p:nvSpPr>
          <p:spPr>
            <a:xfrm flipH="1">
              <a:off x="-1" y="4927801"/>
              <a:ext cx="4762919" cy="1978785"/>
            </a:xfrm>
            <a:prstGeom prst="triangle">
              <a:avLst>
                <a:gd name="adj" fmla="val 100000"/>
              </a:avLst>
            </a:prstGeom>
            <a:solidFill>
              <a:srgbClr val="E05B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51" name="이등변 삼각형 50"/>
            <p:cNvSpPr/>
            <p:nvPr userDrawn="1"/>
          </p:nvSpPr>
          <p:spPr>
            <a:xfrm rot="16200000" flipH="1">
              <a:off x="9929448" y="460551"/>
              <a:ext cx="2723103" cy="1802001"/>
            </a:xfrm>
            <a:prstGeom prst="triangle">
              <a:avLst>
                <a:gd name="adj" fmla="val 0"/>
              </a:avLst>
            </a:prstGeom>
            <a:solidFill>
              <a:srgbClr val="73C0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ko-KR" altLang="en-US"/>
            </a:p>
          </p:txBody>
        </p:sp>
        <p:sp>
          <p:nvSpPr>
            <p:cNvPr id="52" name="원호 51"/>
            <p:cNvSpPr/>
            <p:nvPr userDrawn="1"/>
          </p:nvSpPr>
          <p:spPr>
            <a:xfrm rot="15986501">
              <a:off x="10700040" y="1392597"/>
              <a:ext cx="5042734" cy="5039828"/>
            </a:xfrm>
            <a:prstGeom prst="arc">
              <a:avLst>
                <a:gd name="adj1" fmla="val 12278318"/>
                <a:gd name="adj2" fmla="val 20519069"/>
              </a:avLst>
            </a:prstGeom>
            <a:ln w="136525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원호 52"/>
            <p:cNvSpPr/>
            <p:nvPr userDrawn="1"/>
          </p:nvSpPr>
          <p:spPr>
            <a:xfrm rot="15465643">
              <a:off x="10581468" y="1618663"/>
              <a:ext cx="5042734" cy="5039828"/>
            </a:xfrm>
            <a:prstGeom prst="arc">
              <a:avLst>
                <a:gd name="adj1" fmla="val 12745856"/>
                <a:gd name="adj2" fmla="val 14688863"/>
              </a:avLst>
            </a:prstGeom>
            <a:ln w="111125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4064712" y="1507329"/>
            <a:ext cx="4147052" cy="4099547"/>
          </a:xfrm>
          <a:prstGeom prst="ellipse">
            <a:avLst/>
          </a:prstGeom>
          <a:noFill/>
          <a:ln w="101600">
            <a:solidFill>
              <a:srgbClr val="73C0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원호 6"/>
          <p:cNvSpPr/>
          <p:nvPr/>
        </p:nvSpPr>
        <p:spPr>
          <a:xfrm rot="16200000">
            <a:off x="3833266" y="1140044"/>
            <a:ext cx="4525468" cy="4577911"/>
          </a:xfrm>
          <a:prstGeom prst="arc">
            <a:avLst>
              <a:gd name="adj1" fmla="val 16200000"/>
              <a:gd name="adj2" fmla="val 0"/>
            </a:avLst>
          </a:prstGeom>
          <a:ln w="38100">
            <a:solidFill>
              <a:srgbClr val="2402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160038" y="3172381"/>
            <a:ext cx="3956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>
                <a:solidFill>
                  <a:srgbClr val="240202"/>
                </a:solidFill>
                <a:latin typeface="나눔스퀘어 ExtraBold"/>
                <a:ea typeface="나눔스퀘어 ExtraBold"/>
              </a:rPr>
              <a:t>THE END</a:t>
            </a:r>
            <a:endParaRPr lang="ko-KR" altLang="en-US" sz="4400">
              <a:solidFill>
                <a:srgbClr val="240202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dirty="0">
                <a:solidFill>
                  <a:prstClr val="black"/>
                </a:solidFill>
              </a:rPr>
              <a:t>기존에 존재하는 생체인식 기술 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308CCC46-DCF5-418B-95B6-4F11383B9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565106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 descr="와이어, 보는, 검은색, 하얀색이(가) 표시된 사진&#10;&#10;자동 생성된 설명">
            <a:extLst>
              <a:ext uri="{FF2B5EF4-FFF2-40B4-BE49-F238E27FC236}">
                <a16:creationId xmlns:a16="http://schemas.microsoft.com/office/drawing/2014/main" id="{CCA6BB05-6BCC-406C-BF18-EADBB0863F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03" y="2290063"/>
            <a:ext cx="1503058" cy="1878822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1EF4EA75-9AC6-4AFB-A291-747C076EC8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158" y="2130332"/>
            <a:ext cx="1553683" cy="21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5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96573" y="320675"/>
            <a:ext cx="11407487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기존에 존재하는 생체인식 기술 </a:t>
            </a:r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49991" y="2949592"/>
            <a:ext cx="11976532" cy="1810667"/>
            <a:chOff x="149991" y="2949592"/>
            <a:chExt cx="11976532" cy="1810667"/>
          </a:xfrm>
        </p:grpSpPr>
        <p:sp>
          <p:nvSpPr>
            <p:cNvPr id="25" name="직사각형 24"/>
            <p:cNvSpPr/>
            <p:nvPr/>
          </p:nvSpPr>
          <p:spPr>
            <a:xfrm>
              <a:off x="149991" y="2949592"/>
              <a:ext cx="3625614" cy="1003843"/>
            </a:xfrm>
            <a:prstGeom prst="rect">
              <a:avLst/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2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6" name="TextBox 25"/>
            <p:cNvSpPr txBox="1"/>
            <p:nvPr/>
          </p:nvSpPr>
          <p:spPr>
            <a:xfrm>
              <a:off x="149991" y="2949592"/>
              <a:ext cx="3625614" cy="100384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9568" tIns="56896" rIns="99568" bIns="56896" anchor="ctr" anchorCtr="0">
              <a:noAutofit/>
            </a:bodyPr>
            <a:lstStyle/>
            <a:p>
              <a:pPr marL="0" marR="0" lvl="0" indent="0" algn="ctr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지문 인식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9991" y="3953435"/>
              <a:ext cx="3625614" cy="806824"/>
            </a:xfrm>
            <a:prstGeom prst="rect">
              <a:avLst/>
            </a:prstGeom>
            <a:solidFill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28" name="TextBox 27"/>
            <p:cNvSpPr txBox="1"/>
            <p:nvPr/>
          </p:nvSpPr>
          <p:spPr>
            <a:xfrm>
              <a:off x="149991" y="3981991"/>
              <a:ext cx="3625614" cy="61487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74676" tIns="74676" rIns="99568" bIns="112014" anchor="t" anchorCtr="0">
              <a:noAutofit/>
            </a:bodyPr>
            <a:lstStyle/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스마트폰에서 사용중인 방식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ko-KR" altLang="en-US" sz="1400" dirty="0">
                  <a:latin typeface="맑은 고딕"/>
                </a:rPr>
                <a:t>생채인식 기술 중 가장 유출</a:t>
              </a:r>
              <a:r>
                <a:rPr lang="en-US" altLang="ko-KR" sz="1400" dirty="0">
                  <a:latin typeface="맑은 고딕"/>
                </a:rPr>
                <a:t>, </a:t>
              </a:r>
              <a:r>
                <a:rPr lang="ko-KR" altLang="en-US" sz="1400" dirty="0">
                  <a:latin typeface="맑은 고딕"/>
                </a:rPr>
                <a:t>복제가 쉽다</a:t>
              </a:r>
              <a:endParaRPr lang="en-US" altLang="ko-KR" sz="1400" dirty="0">
                <a:latin typeface="맑은 고딕"/>
              </a:endParaRP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손에 땀이 많이 나면 인식률이 떨어진다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283192" y="2949592"/>
              <a:ext cx="3625614" cy="1003843"/>
            </a:xfrm>
            <a:prstGeom prst="rect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3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0" name="TextBox 29"/>
            <p:cNvSpPr txBox="1"/>
            <p:nvPr/>
          </p:nvSpPr>
          <p:spPr>
            <a:xfrm>
              <a:off x="4283192" y="2949592"/>
              <a:ext cx="3625614" cy="100384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9568" tIns="56896" rIns="99568" bIns="56896" anchor="ctr" anchorCtr="0">
              <a:noAutofit/>
            </a:bodyPr>
            <a:lstStyle/>
            <a:p>
              <a:pPr marL="0" marR="0" lvl="0" indent="0" algn="ctr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prstClr val="white"/>
                  </a:solidFill>
                  <a:latin typeface="맑은 고딕"/>
                </a:rPr>
                <a:t>정맥 인식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283192" y="3953435"/>
              <a:ext cx="3625614" cy="806824"/>
            </a:xfrm>
            <a:prstGeom prst="rect">
              <a:avLst/>
            </a:prstGeom>
            <a:solidFill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2" name="TextBox 31"/>
            <p:cNvSpPr txBox="1"/>
            <p:nvPr/>
          </p:nvSpPr>
          <p:spPr>
            <a:xfrm>
              <a:off x="4283192" y="3981991"/>
              <a:ext cx="3625614" cy="61487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74676" tIns="74676" rIns="99568" bIns="112014" anchor="t" anchorCtr="0">
              <a:noAutofit/>
            </a:bodyPr>
            <a:lstStyle/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피부의 혈관 중 정맥의 분포 패턴을 이용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ko-KR" altLang="en-US" sz="1400" dirty="0">
                  <a:latin typeface="맑은 고딕"/>
                </a:rPr>
                <a:t>지문인식처럼 스캐너에 접촉하는 형태가 아니므로 피부의 상태에 한계가 없음</a:t>
              </a:r>
              <a:r>
                <a:rPr lang="en-US" altLang="ko-KR" sz="1400" dirty="0">
                  <a:latin typeface="맑은 고딕"/>
                </a:rPr>
                <a:t>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416393" y="2949592"/>
              <a:ext cx="3625614" cy="1003843"/>
            </a:xfrm>
            <a:prstGeom prst="rect">
              <a:avLst/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4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4" name="TextBox 33"/>
            <p:cNvSpPr txBox="1"/>
            <p:nvPr/>
          </p:nvSpPr>
          <p:spPr>
            <a:xfrm>
              <a:off x="8416393" y="2949592"/>
              <a:ext cx="3625614" cy="100384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9568" tIns="56896" rIns="99568" bIns="56896" anchor="ctr" anchorCtr="0">
              <a:noAutofit/>
            </a:bodyPr>
            <a:lstStyle/>
            <a:p>
              <a:pPr marL="0" marR="0" lvl="0" indent="0" algn="ctr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얼굴 인식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416393" y="3953435"/>
              <a:ext cx="3625614" cy="806824"/>
            </a:xfrm>
            <a:prstGeom prst="rect">
              <a:avLst/>
            </a:prstGeom>
            <a:solidFill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36" name="TextBox 35"/>
            <p:cNvSpPr txBox="1"/>
            <p:nvPr/>
          </p:nvSpPr>
          <p:spPr>
            <a:xfrm>
              <a:off x="8331876" y="3981991"/>
              <a:ext cx="3794647" cy="77826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74676" tIns="74676" rIns="99568" bIns="112014" anchor="t" anchorCtr="0">
              <a:noAutofit/>
            </a:bodyPr>
            <a:lstStyle/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스마트폰에서 사용중인 방식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ko-KR" altLang="en-US" sz="1400" dirty="0">
                  <a:latin typeface="맑은 고딕"/>
                </a:rPr>
                <a:t>눈</a:t>
              </a:r>
              <a:r>
                <a:rPr lang="en-US" altLang="ko-KR" sz="1400" dirty="0">
                  <a:latin typeface="맑은 고딕"/>
                </a:rPr>
                <a:t>, </a:t>
              </a:r>
              <a:r>
                <a:rPr lang="ko-KR" altLang="en-US" sz="1400" dirty="0">
                  <a:latin typeface="맑은 고딕"/>
                </a:rPr>
                <a:t>눈썹</a:t>
              </a:r>
              <a:r>
                <a:rPr lang="en-US" altLang="ko-KR" sz="1400" dirty="0">
                  <a:latin typeface="맑은 고딕"/>
                </a:rPr>
                <a:t>, </a:t>
              </a:r>
              <a:r>
                <a:rPr lang="ko-KR" altLang="en-US" sz="1400" dirty="0">
                  <a:latin typeface="맑은 고딕"/>
                </a:rPr>
                <a:t>코</a:t>
              </a:r>
              <a:r>
                <a:rPr lang="en-US" altLang="ko-KR" sz="1400" dirty="0">
                  <a:latin typeface="맑은 고딕"/>
                </a:rPr>
                <a:t>, </a:t>
              </a:r>
              <a:r>
                <a:rPr lang="ko-KR" altLang="en-US" sz="1400" dirty="0">
                  <a:latin typeface="맑은 고딕"/>
                </a:rPr>
                <a:t>입</a:t>
              </a:r>
              <a:r>
                <a:rPr lang="en-US" altLang="ko-KR" sz="1400" dirty="0">
                  <a:latin typeface="맑은 고딕"/>
                </a:rPr>
                <a:t>, </a:t>
              </a:r>
              <a:r>
                <a:rPr lang="ko-KR" altLang="en-US" sz="1400" dirty="0">
                  <a:latin typeface="맑은 고딕"/>
                </a:rPr>
                <a:t>턱 등을 분석하여 판단한다</a:t>
              </a:r>
              <a:r>
                <a:rPr lang="en-US" altLang="ko-KR" sz="1400" dirty="0">
                  <a:latin typeface="맑은 고딕"/>
                </a:rPr>
                <a:t>.</a:t>
              </a: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정면인식의 경우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95%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rgbClr r="0" g="0" b="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이상의 얼굴 인식 가능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  <a:p>
              <a:pPr marL="114300" marR="0" lvl="1" indent="-114300" algn="l" defTabSz="6223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1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10FAFA-3388-47FD-BDD6-3608EE2076AA}"/>
              </a:ext>
            </a:extLst>
          </p:cNvPr>
          <p:cNvSpPr/>
          <p:nvPr/>
        </p:nvSpPr>
        <p:spPr>
          <a:xfrm>
            <a:off x="1411426" y="2449949"/>
            <a:ext cx="9369145" cy="1958102"/>
          </a:xfrm>
          <a:prstGeom prst="roundRect">
            <a:avLst>
              <a:gd name="adj" fmla="val 10000"/>
            </a:avLst>
          </a:prstGeom>
          <a:solidFill>
            <a:schemeClr val="accent2">
              <a:hueOff val="0"/>
              <a:satOff val="0"/>
              <a:lumOff val="0"/>
              <a:alphaOff val="0"/>
            </a:schemeClr>
          </a:solidFill>
          <a:ln w="127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  <a:miter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/>
        </p:nvSpPr>
        <p:spPr>
          <a:xfrm>
            <a:off x="392256" y="-22570"/>
            <a:ext cx="11407487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프로젝트의 목적</a:t>
            </a:r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1677" y="1644497"/>
            <a:ext cx="3569006" cy="36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60001" y="3076362"/>
            <a:ext cx="11353802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실시간 영상에서 기존의 학습 데이터와의 유사도를 바탕으로 얼굴 인식 시스템 구현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효율적이고 정확도가 높은 알고리즘을 기반으로 한 실시간 얼굴 인식 프로그램 제작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91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진행 계획 </a:t>
            </a:r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이등변 삼각형 3"/>
          <p:cNvSpPr/>
          <p:nvPr/>
        </p:nvSpPr>
        <p:spPr>
          <a:xfrm flipH="1">
            <a:off x="8397352" y="4879215"/>
            <a:ext cx="3794648" cy="1978785"/>
          </a:xfrm>
          <a:prstGeom prst="triangle">
            <a:avLst>
              <a:gd name="adj" fmla="val 0"/>
            </a:avLst>
          </a:prstGeom>
          <a:solidFill>
            <a:srgbClr val="E05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 flipH="1">
            <a:off x="0" y="0"/>
            <a:ext cx="2100362" cy="1095270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0" name="표 10"/>
          <p:cNvGraphicFramePr>
            <a:graphicFrameLocks noGrp="1"/>
          </p:cNvGraphicFramePr>
          <p:nvPr/>
        </p:nvGraphicFramePr>
        <p:xfrm>
          <a:off x="1986264" y="1863801"/>
          <a:ext cx="8219472" cy="444074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91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82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093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1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2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3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4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5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6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2200"/>
                        <a:t>7</a:t>
                      </a:r>
                      <a:r>
                        <a:rPr lang="ko-KR" altLang="en-US" sz="2200"/>
                        <a:t>주</a:t>
                      </a:r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66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주제 선정 및 자료조사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66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아이디어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2200"/>
                        <a:t>발표 준비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3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각 모델 제작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3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모델의 통합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566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문제점 분석 및 해결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93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200"/>
                        <a:t>최종 발표 준비</a:t>
                      </a:r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2200"/>
                    </a:p>
                  </a:txBody>
                  <a:tcPr marL="111577" marR="111577" marT="55788" marB="5578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화살표: 오른쪽 11"/>
          <p:cNvSpPr/>
          <p:nvPr/>
        </p:nvSpPr>
        <p:spPr>
          <a:xfrm>
            <a:off x="4499811" y="2463319"/>
            <a:ext cx="1596189" cy="5084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/>
          <p:cNvSpPr/>
          <p:nvPr/>
        </p:nvSpPr>
        <p:spPr>
          <a:xfrm>
            <a:off x="5297905" y="3317077"/>
            <a:ext cx="1596189" cy="5084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화살표: 오른쪽 24"/>
          <p:cNvSpPr/>
          <p:nvPr/>
        </p:nvSpPr>
        <p:spPr>
          <a:xfrm>
            <a:off x="6095998" y="4088383"/>
            <a:ext cx="2458455" cy="37719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화살표: 오른쪽 26"/>
          <p:cNvSpPr/>
          <p:nvPr/>
        </p:nvSpPr>
        <p:spPr>
          <a:xfrm>
            <a:off x="7762374" y="4585872"/>
            <a:ext cx="1584157" cy="3771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화살표: 오른쪽 28"/>
          <p:cNvSpPr/>
          <p:nvPr/>
        </p:nvSpPr>
        <p:spPr>
          <a:xfrm>
            <a:off x="6970296" y="5225896"/>
            <a:ext cx="2376235" cy="3771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화살표: 오른쪽 29"/>
          <p:cNvSpPr/>
          <p:nvPr/>
        </p:nvSpPr>
        <p:spPr>
          <a:xfrm>
            <a:off x="8554452" y="5864645"/>
            <a:ext cx="1584157" cy="3771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0"/>
              <a:solidFill>
                <a:srgbClr val="5B9BD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88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>
            <a:off x="0" y="0"/>
            <a:ext cx="12192000" cy="6872332"/>
          </a:xfrm>
          <a:prstGeom prst="triangle">
            <a:avLst>
              <a:gd name="adj" fmla="val 0"/>
            </a:avLst>
          </a:prstGeom>
          <a:solidFill>
            <a:srgbClr val="73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766607" y="847361"/>
            <a:ext cx="4584138" cy="4471068"/>
            <a:chOff x="3852144" y="959330"/>
            <a:chExt cx="4584138" cy="4471068"/>
          </a:xfrm>
        </p:grpSpPr>
        <p:sp>
          <p:nvSpPr>
            <p:cNvPr id="31" name="타원 30"/>
            <p:cNvSpPr/>
            <p:nvPr/>
          </p:nvSpPr>
          <p:spPr>
            <a:xfrm>
              <a:off x="4040156" y="1102369"/>
              <a:ext cx="3972497" cy="3972497"/>
            </a:xfrm>
            <a:prstGeom prst="ellipse">
              <a:avLst/>
            </a:prstGeom>
            <a:solidFill>
              <a:srgbClr val="F7F4E3"/>
            </a:solidFill>
            <a:ln w="1111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4264261" y="1373126"/>
              <a:ext cx="3498810" cy="3498810"/>
            </a:xfrm>
            <a:prstGeom prst="ellipse">
              <a:avLst/>
            </a:prstGeom>
            <a:solidFill>
              <a:srgbClr val="F7F4E3"/>
            </a:solidFill>
            <a:ln w="127000">
              <a:solidFill>
                <a:srgbClr val="E05B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 rot="7512704">
              <a:off x="3852144" y="959330"/>
              <a:ext cx="4337115" cy="4337115"/>
            </a:xfrm>
            <a:prstGeom prst="arc">
              <a:avLst>
                <a:gd name="adj1" fmla="val 16200000"/>
                <a:gd name="adj2" fmla="val 2197969"/>
              </a:avLst>
            </a:prstGeom>
            <a:ln w="82550">
              <a:solidFill>
                <a:srgbClr val="F7F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원호 33"/>
            <p:cNvSpPr/>
            <p:nvPr/>
          </p:nvSpPr>
          <p:spPr>
            <a:xfrm rot="21253438">
              <a:off x="3877654" y="1000196"/>
              <a:ext cx="4289797" cy="4289797"/>
            </a:xfrm>
            <a:prstGeom prst="arc">
              <a:avLst>
                <a:gd name="adj1" fmla="val 12693145"/>
                <a:gd name="adj2" fmla="val 2318383"/>
              </a:avLst>
            </a:prstGeom>
            <a:ln w="190500">
              <a:solidFill>
                <a:srgbClr val="24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21326379">
              <a:off x="3979526" y="1083866"/>
              <a:ext cx="4456756" cy="4346532"/>
            </a:xfrm>
            <a:prstGeom prst="arc">
              <a:avLst>
                <a:gd name="adj1" fmla="val 21422527"/>
                <a:gd name="adj2" fmla="val 2197969"/>
              </a:avLst>
            </a:prstGeom>
            <a:ln w="63500">
              <a:solidFill>
                <a:srgbClr val="E05B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615F82-EEF9-472E-8660-370D9A0A15DB}"/>
              </a:ext>
            </a:extLst>
          </p:cNvPr>
          <p:cNvSpPr txBox="1"/>
          <p:nvPr/>
        </p:nvSpPr>
        <p:spPr>
          <a:xfrm>
            <a:off x="3541046" y="2145651"/>
            <a:ext cx="4788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얼굴 검출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6F180-CC64-42A0-BA33-DA55517E85E5}"/>
              </a:ext>
            </a:extLst>
          </p:cNvPr>
          <p:cNvSpPr txBox="1"/>
          <p:nvPr/>
        </p:nvSpPr>
        <p:spPr>
          <a:xfrm>
            <a:off x="4765705" y="3000468"/>
            <a:ext cx="2362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/>
              <a:t>Haar</a:t>
            </a:r>
            <a:r>
              <a:rPr lang="en-US" altLang="ko-KR" sz="1500" dirty="0"/>
              <a:t> Cascade </a:t>
            </a:r>
          </a:p>
          <a:p>
            <a:pPr algn="ctr"/>
            <a:r>
              <a:rPr lang="en-US" altLang="ko-KR" sz="1500" dirty="0"/>
              <a:t>VS </a:t>
            </a:r>
          </a:p>
          <a:p>
            <a:pPr algn="ctr"/>
            <a:r>
              <a:rPr lang="en-US" altLang="ko-KR" sz="1500" dirty="0"/>
              <a:t>LBH </a:t>
            </a:r>
            <a:r>
              <a:rPr lang="ko-KR" altLang="en-US" sz="1500" dirty="0"/>
              <a:t>알고리즘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719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2253</Words>
  <Application>Microsoft Office PowerPoint</Application>
  <PresentationFormat>와이드스크린</PresentationFormat>
  <Paragraphs>412</Paragraphs>
  <Slides>46</Slides>
  <Notes>45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나눔스퀘어 Bold</vt:lpstr>
      <vt:lpstr>나눔스퀘어 ExtraBold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지민</dc:creator>
  <cp:lastModifiedBy>김 지민</cp:lastModifiedBy>
  <cp:revision>151</cp:revision>
  <dcterms:created xsi:type="dcterms:W3CDTF">2020-05-23T17:39:02Z</dcterms:created>
  <dcterms:modified xsi:type="dcterms:W3CDTF">2020-06-23T07:10:48Z</dcterms:modified>
  <cp:version/>
</cp:coreProperties>
</file>